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 r:id="rId3"/>
    <p:sldId id="345" r:id="rId5"/>
    <p:sldId id="315" r:id="rId6"/>
    <p:sldId id="316" r:id="rId7"/>
    <p:sldId id="317" r:id="rId8"/>
    <p:sldId id="376" r:id="rId9"/>
    <p:sldId id="377" r:id="rId10"/>
    <p:sldId id="379" r:id="rId11"/>
    <p:sldId id="380" r:id="rId12"/>
    <p:sldId id="381" r:id="rId13"/>
    <p:sldId id="382" r:id="rId14"/>
    <p:sldId id="383" r:id="rId15"/>
    <p:sldId id="384" r:id="rId16"/>
    <p:sldId id="385" r:id="rId17"/>
    <p:sldId id="386" r:id="rId18"/>
    <p:sldId id="387" r:id="rId19"/>
    <p:sldId id="274" r:id="rId20"/>
    <p:sldId id="388" r:id="rId21"/>
    <p:sldId id="305" r:id="rId22"/>
    <p:sldId id="392" r:id="rId23"/>
    <p:sldId id="395" r:id="rId24"/>
    <p:sldId id="393" r:id="rId25"/>
    <p:sldId id="278" r:id="rId2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8FF"/>
    <a:srgbClr val="C0C0C0"/>
    <a:srgbClr val="DDDDDD"/>
    <a:srgbClr val="EAEAEA"/>
    <a:srgbClr val="F2F2F2"/>
    <a:srgbClr val="B2B2B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3" autoAdjust="0"/>
    <p:restoredTop sz="94660"/>
  </p:normalViewPr>
  <p:slideViewPr>
    <p:cSldViewPr snapToGrid="0">
      <p:cViewPr varScale="1">
        <p:scale>
          <a:sx n="55" d="100"/>
          <a:sy n="55" d="100"/>
        </p:scale>
        <p:origin x="42" y="1200"/>
      </p:cViewPr>
      <p:guideLst>
        <p:guide orient="horz" pos="2176"/>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312879F5-A58E-40CC-8088-DEC4C127EE4C}" type="datetimeFigureOut">
              <a:rPr lang="zh-CN" altLang="en-US"/>
            </a:fld>
            <a:endParaRPr lang="zh-CN" altLang="en-US"/>
          </a:p>
        </p:txBody>
      </p:sp>
      <p:sp>
        <p:nvSpPr>
          <p:cNvPr id="717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90204" pitchFamily="34" charset="0"/>
              <a:buNone/>
              <a:defRPr sz="1200" smtClean="0">
                <a:latin typeface="Calibri" panose="020F0502020204030204" pitchFamily="34" charset="0"/>
                <a:ea typeface="SimSun" pitchFamily="2" charset="-122"/>
              </a:defRPr>
            </a:lvl1pPr>
          </a:lstStyle>
          <a:p>
            <a:pPr>
              <a:defRPr/>
            </a:pPr>
            <a:fld id="{111BABB2-13EF-41F9-9DE8-3A95FCCAA487}"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 recent years several hashing algorithms have been compromised. This happened to MD5, for example — a widely known hash function designed to be a cryptographic hash function, which is now so easy to reverse — that we could only use for verifying data against unintentional corruption.</a:t>
            </a:r>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11BABB2-13EF-41F9-9DE8-3A95FCCAA48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Insert into UserTable values('admin', 0, 's0xX0c5_8cB3GsJRO0TXWc__ccf3ksnR', 1, ' ', ' ', ' ', ' ', 4, 200, null, 0, 0, 1, 0, 0, null, 100, 10);</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a:t>“So what?”, you could say if your website has nothing to do with money or any other important data, but… take into account that it’s common for people to use the same password for different services. So the password used on your website could be valid (often with the same login and email!) also emphasized text for Facebook, Youtube… you name it!</a:t>
            </a:r>
            <a:endParaRPr lang="zh-CN" altLang="en-US"/>
          </a:p>
          <a:p>
            <a:r>
              <a:rPr lang="zh-CN" altLang="en-US"/>
              <a:t>Ok, this approach seems naive now, but if you think there aren’t any websites with such an authentication method, you’re wrong. How to identify such services? By their ability to send you your password by email if you forget it.</a:t>
            </a:r>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085261"/>
            <a:ext cx="9144000" cy="848179"/>
          </a:xfrm>
        </p:spPr>
        <p:txBody>
          <a:bodyPr anchor="ctr" anchorCtr="0">
            <a:normAutofit/>
          </a:bodyPr>
          <a:lstStyle>
            <a:lvl1pPr algn="ctr">
              <a:defRPr sz="4800" b="1"/>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933440"/>
            <a:ext cx="9144000" cy="508000"/>
          </a:xfrm>
        </p:spPr>
        <p:txBody>
          <a:bodyPr anchor="ctr" anchorCtr="0">
            <a:normAutofit/>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a:xfrm>
            <a:off x="838200" y="6522720"/>
            <a:ext cx="2743200" cy="294640"/>
          </a:xfrm>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a:xfrm>
            <a:off x="4038600" y="6522720"/>
            <a:ext cx="4114800" cy="294640"/>
          </a:xfrm>
        </p:spPr>
        <p:txBody>
          <a:bodyPr>
            <a:normAutofit/>
          </a:bodyPr>
          <a:lstStyle/>
          <a:p>
            <a:endParaRPr lang="en-US" dirty="0"/>
          </a:p>
        </p:txBody>
      </p:sp>
      <p:sp>
        <p:nvSpPr>
          <p:cNvPr id="6" name="Slide Number Placeholder 5"/>
          <p:cNvSpPr>
            <a:spLocks noGrp="1"/>
          </p:cNvSpPr>
          <p:nvPr>
            <p:ph type="sldNum" sz="quarter" idx="12"/>
          </p:nvPr>
        </p:nvSpPr>
        <p:spPr>
          <a:xfrm>
            <a:off x="8610600" y="6522720"/>
            <a:ext cx="2743200" cy="294640"/>
          </a:xfrm>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normAutofit/>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normAutofit/>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normAutofit/>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1871025"/>
            <a:ext cx="10515600" cy="4316415"/>
          </a:xfrm>
        </p:spPr>
        <p:txBody>
          <a:bodyPr>
            <a:normAutofit/>
          </a:bodyPr>
          <a:lstStyle>
            <a:lvl1pPr marL="0" indent="0">
              <a:buFont typeface="Arial" panose="020B0604020202090204" pitchFamily="34" charset="0"/>
              <a:buNone/>
              <a:defRPr>
                <a:solidFill>
                  <a:schemeClr val="tx1"/>
                </a:solidFill>
              </a:defRPr>
            </a:lvl1pPr>
            <a:lvl2pPr marL="457200" indent="0">
              <a:buFont typeface="Arial" panose="020B0604020202090204" pitchFamily="34" charset="0"/>
              <a:buNone/>
              <a:defRPr>
                <a:solidFill>
                  <a:schemeClr val="tx1"/>
                </a:solidFill>
              </a:defRPr>
            </a:lvl2pPr>
            <a:lvl3pPr marL="914400" indent="0">
              <a:buFont typeface="Arial" panose="020B0604020202090204" pitchFamily="34" charset="0"/>
              <a:buNone/>
              <a:defRPr>
                <a:solidFill>
                  <a:schemeClr val="tx1"/>
                </a:solidFill>
              </a:defRPr>
            </a:lvl3pPr>
            <a:lvl4pPr marL="1371600" indent="0">
              <a:buFont typeface="Arial" panose="020B0604020202090204" pitchFamily="34" charset="0"/>
              <a:buNone/>
              <a:defRPr>
                <a:solidFill>
                  <a:schemeClr val="tx1"/>
                </a:solidFill>
              </a:defRPr>
            </a:lvl4pPr>
            <a:lvl5pPr marL="1828800" indent="0">
              <a:buFont typeface="Arial" panose="020B0604020202090204" pitchFamily="34" charset="0"/>
              <a:buNone/>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2609850"/>
            <a:ext cx="10515600" cy="1152525"/>
          </a:xfrm>
        </p:spPr>
        <p:txBody>
          <a:bodyPr anchor="ctr" anchorCtr="0">
            <a:normAutofit/>
          </a:bodyPr>
          <a:lstStyle>
            <a:lvl1pPr algn="ct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1850" y="3789363"/>
            <a:ext cx="10515600" cy="592137"/>
          </a:xfrm>
        </p:spPr>
        <p:txBody>
          <a:bodyPr anchor="ctr" anchorCtr="0">
            <a:normAutofit/>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7" name="文本框 6"/>
          <p:cNvSpPr txBox="1"/>
          <p:nvPr userDrawn="1"/>
        </p:nvSpPr>
        <p:spPr>
          <a:xfrm>
            <a:off x="1609963" y="3640596"/>
            <a:ext cx="8972074" cy="676800"/>
          </a:xfrm>
          <a:prstGeom prst="rect">
            <a:avLst/>
          </a:prstGeom>
          <a:blipFill dpi="0" rotWithShape="1">
            <a:blip r:embed="rId2"/>
            <a:srcRect/>
            <a:stretch>
              <a:fillRect t="-2000"/>
            </a:stretch>
          </a:blipFill>
        </p:spPr>
        <p:txBody>
          <a:bodyPr vert="horz" lIns="91440" tIns="45720" rIns="91440" bIns="45720" rtlCol="0" anchor="ctr">
            <a:normAutofit/>
          </a:bodyPr>
          <a:lstStyle>
            <a:defPPr>
              <a:defRPr lang="zh-CN"/>
            </a:defPPr>
            <a:lvl1pPr marL="0" indent="0" algn="ctr" defTabSz="914400" eaLnBrk="1" fontAlgn="auto" latinLnBrk="0" hangingPunct="1">
              <a:lnSpc>
                <a:spcPct val="90000"/>
              </a:lnSpc>
              <a:spcBef>
                <a:spcPts val="1000"/>
              </a:spcBef>
              <a:spcAft>
                <a:spcPts val="0"/>
              </a:spcAft>
              <a:buClr>
                <a:schemeClr val="accent4"/>
              </a:buClr>
              <a:buFont typeface="Wingdings" panose="05000000000000000000" pitchFamily="2" charset="2"/>
              <a:buNone/>
              <a:defRPr sz="1800">
                <a:latin typeface="+mn-lt"/>
                <a:ea typeface="+mn-ea"/>
              </a:defRPr>
            </a:lvl1pPr>
            <a:lvl2pPr indent="0" defTabSz="914400" eaLnBrk="1" latinLnBrk="0" hangingPunct="1">
              <a:lnSpc>
                <a:spcPct val="90000"/>
              </a:lnSpc>
              <a:spcBef>
                <a:spcPts val="500"/>
              </a:spcBef>
              <a:buFont typeface="Arial" panose="020B0604020202090204" pitchFamily="34" charset="0"/>
              <a:buNone/>
              <a:defRPr sz="2000">
                <a:solidFill>
                  <a:schemeClr val="tx1">
                    <a:tint val="75000"/>
                  </a:schemeClr>
                </a:solidFill>
                <a:latin typeface="+mn-lt"/>
                <a:ea typeface="+mn-ea"/>
              </a:defRPr>
            </a:lvl2pPr>
            <a:lvl3pPr indent="0" defTabSz="914400" eaLnBrk="1" latinLnBrk="0" hangingPunct="1">
              <a:lnSpc>
                <a:spcPct val="90000"/>
              </a:lnSpc>
              <a:spcBef>
                <a:spcPts val="500"/>
              </a:spcBef>
              <a:buFont typeface="Arial" panose="020B0604020202090204" pitchFamily="34" charset="0"/>
              <a:buNone/>
              <a:defRPr sz="1800">
                <a:solidFill>
                  <a:schemeClr val="tx1">
                    <a:tint val="75000"/>
                  </a:schemeClr>
                </a:solidFill>
                <a:latin typeface="+mn-lt"/>
                <a:ea typeface="+mn-ea"/>
              </a:defRPr>
            </a:lvl3pPr>
            <a:lvl4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4pPr>
            <a:lvl5pPr indent="0" defTabSz="914400" eaLnBrk="1" latinLnBrk="0" hangingPunct="1">
              <a:lnSpc>
                <a:spcPct val="90000"/>
              </a:lnSpc>
              <a:spcBef>
                <a:spcPts val="500"/>
              </a:spcBef>
              <a:buFont typeface="Arial" panose="020B0604020202090204" pitchFamily="34" charset="0"/>
              <a:buNone/>
              <a:defRPr sz="1600">
                <a:solidFill>
                  <a:schemeClr val="tx1">
                    <a:tint val="75000"/>
                  </a:schemeClr>
                </a:solidFill>
                <a:latin typeface="+mn-lt"/>
                <a:ea typeface="+mn-ea"/>
              </a:defRPr>
            </a:lvl5pPr>
            <a:lvl6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6pPr>
            <a:lvl7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7pPr>
            <a:lvl8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8pPr>
            <a:lvl9pPr indent="0">
              <a:lnSpc>
                <a:spcPct val="90000"/>
              </a:lnSpc>
              <a:spcBef>
                <a:spcPts val="500"/>
              </a:spcBef>
              <a:buFont typeface="Arial" panose="020B0604020202090204" pitchFamily="34" charset="0"/>
              <a:buNone/>
              <a:defRPr sz="1600">
                <a:solidFill>
                  <a:schemeClr val="tx1">
                    <a:tint val="75000"/>
                  </a:schemeClr>
                </a:solidFill>
                <a:latin typeface="+mn-lt"/>
                <a:ea typeface="+mn-ea"/>
              </a:defRPr>
            </a:lvl9p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927542"/>
            <a:ext cx="5181600" cy="429037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796415"/>
            <a:ext cx="5157787"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796415"/>
            <a:ext cx="5183188" cy="64770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normAutofit/>
          </a:bodyPr>
          <a:lstStyle/>
          <a:p>
            <a:endParaRPr lang="en-US" dirty="0"/>
          </a:p>
        </p:txBody>
      </p:sp>
      <p:sp>
        <p:nvSpPr>
          <p:cNvPr id="9" name="Slide Number Placeholder 8"/>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平行四边形 2"/>
          <p:cNvSpPr>
            <a:spLocks noChangeArrowheads="1"/>
          </p:cNvSpPr>
          <p:nvPr userDrawn="1">
            <p:custDataLst>
              <p:tags r:id="rId2"/>
            </p:custDataLst>
          </p:nvPr>
        </p:nvSpPr>
        <p:spPr bwMode="auto">
          <a:xfrm>
            <a:off x="2551113" y="2183131"/>
            <a:ext cx="7089775" cy="1517650"/>
          </a:xfrm>
          <a:prstGeom prst="parallelogram">
            <a:avLst>
              <a:gd name="adj" fmla="val 3055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ctr">
              <a:spcBef>
                <a:spcPct val="0"/>
              </a:spcBef>
              <a:spcAft>
                <a:spcPct val="0"/>
              </a:spcAft>
              <a:buClrTx/>
              <a:buSzTx/>
              <a:buFont typeface="Arial" panose="020B0604020202090204" pitchFamily="34" charset="0"/>
              <a:buNone/>
            </a:pPr>
            <a:endParaRPr lang="zh-CN" altLang="en-US" sz="4800" b="1" dirty="0">
              <a:solidFill>
                <a:srgbClr val="FFFFFF"/>
              </a:solidFill>
              <a:latin typeface="+mj-lt"/>
              <a:ea typeface="+mj-ea"/>
              <a:cs typeface="+mj-cs"/>
            </a:endParaRPr>
          </a:p>
        </p:txBody>
      </p:sp>
      <p:sp>
        <p:nvSpPr>
          <p:cNvPr id="2" name="Title 1"/>
          <p:cNvSpPr>
            <a:spLocks noGrp="1"/>
          </p:cNvSpPr>
          <p:nvPr>
            <p:ph type="title" hasCustomPrompt="1"/>
          </p:nvPr>
        </p:nvSpPr>
        <p:spPr>
          <a:xfrm>
            <a:off x="2551113" y="2183130"/>
            <a:ext cx="7089775" cy="1517650"/>
          </a:xfrm>
          <a:noFill/>
        </p:spPr>
        <p:txBody>
          <a:bodyPr>
            <a:normAutofit/>
          </a:bodyPr>
          <a:lstStyle>
            <a:lvl1pPr algn="ctr">
              <a:defRPr sz="80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normAutofit/>
          </a:bodyPr>
          <a:lstStyle/>
          <a:p>
            <a:endParaRPr lang="en-US" dirty="0"/>
          </a:p>
        </p:txBody>
      </p:sp>
      <p:sp>
        <p:nvSpPr>
          <p:cNvPr id="5" name="Slide Number Placeholder 4"/>
          <p:cNvSpPr>
            <a:spLocks noGrp="1"/>
          </p:cNvSpPr>
          <p:nvPr>
            <p:ph type="sldNum" sz="quarter" idx="12"/>
          </p:nvPr>
        </p:nvSpPr>
        <p:spPr/>
        <p:txBody>
          <a:bodyPr>
            <a:normAutofit/>
          </a:bodyPr>
          <a:lstStyle/>
          <a:p>
            <a:fld id="{48F63A3B-78C7-47BE-AE5E-E10140E04643}" type="slidenum">
              <a:rPr lang="en-US" dirty="0"/>
            </a:fld>
            <a:endParaRPr lang="en-US" dirty="0"/>
          </a:p>
        </p:txBody>
      </p:sp>
      <p:sp>
        <p:nvSpPr>
          <p:cNvPr id="6" name="平行四边形 3"/>
          <p:cNvSpPr>
            <a:spLocks noChangeArrowheads="1"/>
          </p:cNvSpPr>
          <p:nvPr userDrawn="1"/>
        </p:nvSpPr>
        <p:spPr bwMode="auto">
          <a:xfrm>
            <a:off x="3655485" y="3822700"/>
            <a:ext cx="8536516" cy="425450"/>
          </a:xfrm>
          <a:prstGeom prst="parallelogram">
            <a:avLst>
              <a:gd name="adj" fmla="val 0"/>
            </a:avLst>
          </a:prstGeom>
          <a:solidFill>
            <a:schemeClr val="accent4"/>
          </a:solidFill>
          <a:ln>
            <a:noFill/>
          </a:ln>
        </p:spPr>
        <p:txBody>
          <a:bodyPr anchor="ctr">
            <a:normAutofit lnSpcReduction="10000"/>
          </a:bodyP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幼圆" panose="02010509060101010101" pitchFamily="49" charset="-122"/>
                <a:ea typeface="黑体" panose="02010609060101010101" pitchFamily="49" charset="-122"/>
              </a:defRPr>
            </a:lvl1pPr>
            <a:lvl2pPr marL="742950" indent="-285750" algn="just">
              <a:lnSpc>
                <a:spcPct val="120000"/>
              </a:lnSpc>
              <a:spcAft>
                <a:spcPts val="600"/>
              </a:spcAft>
              <a:buClr>
                <a:srgbClr val="83BBDD"/>
              </a:buClr>
              <a:buFont typeface="幼圆" panose="02010509060101010101" pitchFamily="49" charset="-122"/>
              <a:buChar char=" "/>
              <a:defRPr sz="1600">
                <a:solidFill>
                  <a:schemeClr val="tx1"/>
                </a:solidFill>
                <a:latin typeface="幼圆" panose="02010509060101010101" pitchFamily="49" charset="-122"/>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9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Arial" panose="020B060402020209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Arial" panose="020B0604020202090204" pitchFamily="34" charset="0"/>
                <a:ea typeface="幼圆" panose="02010509060101010101" pitchFamily="49" charset="-122"/>
              </a:defRPr>
            </a:lvl9pPr>
          </a:lstStyle>
          <a:p>
            <a:pPr algn="ctr" eaLnBrk="1" hangingPunct="1">
              <a:spcBef>
                <a:spcPct val="0"/>
              </a:spcBef>
              <a:buClrTx/>
              <a:buSzTx/>
              <a:buFont typeface="Wingdings" panose="05000000000000000000" pitchFamily="2" charset="2"/>
              <a:buNone/>
              <a:defRPr/>
            </a:pPr>
            <a:endParaRPr lang="zh-CN" altLang="zh-CN" sz="1600" smtClean="0">
              <a:solidFill>
                <a:srgbClr val="ACD1E8"/>
              </a:solidFill>
              <a:ea typeface="幼圆" panose="02010509060101010101" pitchFamily="49"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normAutofit/>
          </a:bodyPr>
          <a:lstStyle/>
          <a:p>
            <a:endParaRPr lang="en-US" dirty="0"/>
          </a:p>
        </p:txBody>
      </p:sp>
      <p:sp>
        <p:nvSpPr>
          <p:cNvPr id="4" name="Slide Number Placeholder 3"/>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normAutofit/>
          </a:bodyPr>
          <a:lstStyle/>
          <a:p>
            <a:endParaRPr lang="en-US" dirty="0"/>
          </a:p>
        </p:txBody>
      </p:sp>
      <p:sp>
        <p:nvSpPr>
          <p:cNvPr id="7" name="Slide Number Placeholder 6"/>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180320" y="1036319"/>
            <a:ext cx="1173480" cy="5140643"/>
          </a:xfrm>
        </p:spPr>
        <p:txBody>
          <a:bodyPr vert="eaVert">
            <a:normAutofit/>
          </a:bodyPr>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1036319"/>
            <a:ext cx="9235440" cy="5140643"/>
          </a:xfrm>
        </p:spPr>
        <p:txBody>
          <a:bodyPr vert="eaVert">
            <a:normAutofit/>
          </a:bodyPr>
          <a:lstStyle/>
          <a:p>
            <a:pPr lvl="0"/>
            <a:r>
              <a:rPr lang="zh-CN" altLang="en-US" smtClean="0"/>
              <a:t>单击此处编辑母版文本样式</a:t>
            </a:r>
            <a:endParaRPr lang="zh-CN" altLang="en-US"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normAutofit/>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normAutofit/>
          </a:bodyPr>
          <a:lstStyle/>
          <a:p>
            <a:endParaRPr lang="en-US" dirty="0"/>
          </a:p>
        </p:txBody>
      </p:sp>
      <p:sp>
        <p:nvSpPr>
          <p:cNvPr id="6" name="Slide Number Placeholder 5"/>
          <p:cNvSpPr>
            <a:spLocks noGrp="1"/>
          </p:cNvSpPr>
          <p:nvPr>
            <p:ph type="sldNum" sz="quarter" idx="12"/>
          </p:nvPr>
        </p:nvSpPr>
        <p:spPr/>
        <p:txBody>
          <a:bodyPr>
            <a:normAutofit/>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2"/>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176" y="0"/>
            <a:ext cx="1219517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custDataLst>
              <p:tags r:id="rId12"/>
            </p:custDataLst>
          </p:nvPr>
        </p:nvSpPr>
        <p:spPr>
          <a:xfrm>
            <a:off x="838200" y="568960"/>
            <a:ext cx="10515600" cy="1121728"/>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2E62FA2D-8AD8-4839-8284-DBE6C369225F}" type="datetimeFigureOut">
              <a:rPr lang="zh-CN" alt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a:defRPr/>
            </a:pPr>
            <a:fld id="{519A5171-AC11-41CE-8B52-CDB574A4F0EB}" type="slidenum">
              <a:rPr lang="zh-CN" alt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accent1">
              <a:lumMod val="50000"/>
            </a:schemeClr>
          </a:solidFill>
          <a:effectLst>
            <a:glow rad="139700">
              <a:srgbClr val="60A8FF">
                <a:alpha val="14902"/>
              </a:srgbClr>
            </a:glo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accent2">
            <a:lumMod val="75000"/>
          </a:schemeClr>
        </a:buClr>
        <a:buFont typeface="Wingdings" panose="05000000000000000000" pitchFamily="2" charset="2"/>
        <a:buChar char="m"/>
        <a:defRPr sz="2400" kern="1200">
          <a:solidFill>
            <a:schemeClr val="accent2">
              <a:lumMod val="75000"/>
            </a:schemeClr>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11.png"/><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tags" Target="../tags/tag42.xml"/><Relationship Id="rId3" Type="http://schemas.openxmlformats.org/officeDocument/2006/relationships/image" Target="../media/image12.png"/><Relationship Id="rId2" Type="http://schemas.openxmlformats.org/officeDocument/2006/relationships/tags" Target="../tags/tag41.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48.xml"/><Relationship Id="rId3" Type="http://schemas.openxmlformats.org/officeDocument/2006/relationships/image" Target="../media/image13.GIF"/><Relationship Id="rId2" Type="http://schemas.openxmlformats.org/officeDocument/2006/relationships/tags" Target="../tags/tag47.xml"/><Relationship Id="rId1" Type="http://schemas.openxmlformats.org/officeDocument/2006/relationships/tags" Target="../tags/tag46.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image" Target="../media/image14.png"/><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15.png"/><Relationship Id="rId3" Type="http://schemas.openxmlformats.org/officeDocument/2006/relationships/tags" Target="../tags/tag61.xml"/><Relationship Id="rId21" Type="http://schemas.openxmlformats.org/officeDocument/2006/relationships/notesSlide" Target="../notesSlides/notesSlide17.xml"/><Relationship Id="rId20" Type="http://schemas.openxmlformats.org/officeDocument/2006/relationships/slideLayout" Target="../slideLayouts/slideLayout2.xml"/><Relationship Id="rId2" Type="http://schemas.openxmlformats.org/officeDocument/2006/relationships/tags" Target="../tags/tag60.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9.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6.GIF"/></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1.svg"/><Relationship Id="rId4" Type="http://schemas.openxmlformats.org/officeDocument/2006/relationships/image" Target="../media/image18.png"/><Relationship Id="rId3" Type="http://schemas.openxmlformats.org/officeDocument/2006/relationships/image" Target="../media/image17.GIF"/><Relationship Id="rId2" Type="http://schemas.openxmlformats.org/officeDocument/2006/relationships/tags" Target="../tags/tag81.xml"/><Relationship Id="rId1" Type="http://schemas.openxmlformats.org/officeDocument/2006/relationships/tags" Target="../tags/tag80.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slide" Target="slide15.xml"/><Relationship Id="rId3" Type="http://schemas.openxmlformats.org/officeDocument/2006/relationships/tags" Target="../tags/tag8.xml"/><Relationship Id="rId2" Type="http://schemas.openxmlformats.org/officeDocument/2006/relationships/slide" Target="slide7.xml"/><Relationship Id="rId10" Type="http://schemas.openxmlformats.org/officeDocument/2006/relationships/notesSlide" Target="../notesSlides/notesSlide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tags" Target="../tags/tag93.xml"/><Relationship Id="rId1" Type="http://schemas.openxmlformats.org/officeDocument/2006/relationships/tags" Target="../tags/tag9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4.jpeg"/><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tags" Target="../tags/tag1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8.jpeg"/><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9.png"/><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35.xml"/><Relationship Id="rId3" Type="http://schemas.openxmlformats.org/officeDocument/2006/relationships/image" Target="../media/image10.png"/><Relationship Id="rId2" Type="http://schemas.openxmlformats.org/officeDocument/2006/relationships/tags" Target="../tags/tag34.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custDataLst>
              <p:tags r:id="rId1"/>
            </p:custDataLst>
          </p:nvPr>
        </p:nvSpPr>
        <p:spPr/>
        <p:txBody>
          <a:bodyPr wrap="square">
            <a:normAutofit fontScale="90000"/>
          </a:bodyPr>
          <a:lstStyle/>
          <a:p>
            <a:pPr>
              <a:spcAft>
                <a:spcPts val="0"/>
              </a:spcAft>
              <a:defRPr/>
            </a:pPr>
            <a:r>
              <a:rPr lang="en-US" altLang="zh-CN" sz="4000" dirty="0"/>
              <a:t>Password Management and </a:t>
            </a:r>
            <a:br>
              <a:rPr lang="en-US" altLang="zh-CN" sz="4000" dirty="0"/>
            </a:br>
            <a:r>
              <a:rPr lang="en-US" altLang="zh-CN" sz="4000" dirty="0"/>
              <a:t>Hashing Algorithms</a:t>
            </a:r>
            <a:endParaRPr lang="en-US" altLang="zh-CN" sz="4000" dirty="0"/>
          </a:p>
        </p:txBody>
      </p:sp>
      <p:sp>
        <p:nvSpPr>
          <p:cNvPr id="4099" name="Rectangle 3"/>
          <p:cNvSpPr>
            <a:spLocks noGrp="1" noChangeArrowheads="1"/>
          </p:cNvSpPr>
          <p:nvPr>
            <p:ph type="subTitle" idx="1"/>
            <p:custDataLst>
              <p:tags r:id="rId2"/>
            </p:custDataLst>
          </p:nvPr>
        </p:nvSpPr>
        <p:spPr>
          <a:xfrm>
            <a:off x="2525489" y="6022569"/>
            <a:ext cx="7097480" cy="539596"/>
          </a:xfrm>
        </p:spPr>
        <p:txBody>
          <a:bodyPr wrap="square" rtlCol="0" anchor="t" anchorCtr="0">
            <a:normAutofit/>
          </a:bodyPr>
          <a:lstStyle/>
          <a:p>
            <a:pPr>
              <a:defRPr/>
            </a:pPr>
            <a:r>
              <a:rPr lang="en-US" altLang="zh-CN" dirty="0"/>
              <a:t>Long Nguyen</a:t>
            </a:r>
            <a:endParaRPr lang="en-US" altLang="zh-CN" dirty="0"/>
          </a:p>
        </p:txBody>
      </p:sp>
    </p:spTree>
    <p:custDataLst>
      <p:tags r:id="rId3"/>
    </p:custData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t>What can we do to strengthen our defense?</a:t>
            </a:r>
            <a:endParaRPr lang="en-US" altLang="zh-CN" dirty="0"/>
          </a:p>
        </p:txBody>
      </p:sp>
      <p:pic>
        <p:nvPicPr>
          <p:cNvPr id="2" name="Picture 1" descr="Step2"/>
          <p:cNvPicPr>
            <a:picLocks noChangeAspect="1"/>
          </p:cNvPicPr>
          <p:nvPr/>
        </p:nvPicPr>
        <p:blipFill>
          <a:blip r:embed="rId2"/>
          <a:stretch>
            <a:fillRect/>
          </a:stretch>
        </p:blipFill>
        <p:spPr>
          <a:xfrm>
            <a:off x="7264400" y="1691005"/>
            <a:ext cx="4089400" cy="468376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Encrypting</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Now user passwords get encrypted before they are stored in the database. When your user signs in, the service gets an encrypted password from the database, decrypt it and then compares it with the password you typed. If they’re the same, the service lets you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6"/>
                                        </p:tgtEl>
                                        <p:attrNameLst>
                                          <p:attrName>style.visibility</p:attrName>
                                        </p:attrNameLst>
                                      </p:cBhvr>
                                      <p:to>
                                        <p:strVal val="visible"/>
                                      </p:to>
                                    </p:set>
                                    <p:anim calcmode="discrete" valueType="clr">
                                      <p:cBhvr override="childStyle">
                                        <p:cTn id="1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gtEl>
                                        <p:attrNameLst>
                                          <p:attrName>fillcolor</p:attrName>
                                        </p:attrNameLst>
                                      </p:cBhvr>
                                      <p:tavLst>
                                        <p:tav tm="0">
                                          <p:val>
                                            <p:clrVal>
                                              <a:schemeClr val="accent2"/>
                                            </p:clrVal>
                                          </p:val>
                                        </p:tav>
                                        <p:tav tm="50000">
                                          <p:val>
                                            <p:clrVal>
                                              <a:schemeClr val="hlink"/>
                                            </p:clrVal>
                                          </p:val>
                                        </p:tav>
                                      </p:tavLst>
                                    </p:anim>
                                    <p:set>
                                      <p:cBhvr>
                                        <p:cTn id="16" dur="80"/>
                                        <p:tgtEl>
                                          <p:spTgt spid="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t>What can we do to strengthen our defense?</a:t>
            </a:r>
            <a:endParaRPr lang="zh-CN" altLang="en-US" dirty="0"/>
          </a:p>
        </p:txBody>
      </p:sp>
      <p:sp>
        <p:nvSpPr>
          <p:cNvPr id="4" name="文本框 3"/>
          <p:cNvSpPr txBox="1"/>
          <p:nvPr>
            <p:custDataLst>
              <p:tags r:id="rId2"/>
            </p:custDataLst>
          </p:nvPr>
        </p:nvSpPr>
        <p:spPr>
          <a:xfrm>
            <a:off x="838200" y="1786255"/>
            <a:ext cx="10516235" cy="1002030"/>
          </a:xfrm>
          <a:prstGeom prst="rect">
            <a:avLst/>
          </a:prstGeom>
        </p:spPr>
        <p:txBody>
          <a:bodyPr vert="horz" lIns="91440" tIns="45720" rIns="91440" bIns="45720" rtlCol="0">
            <a:normAutofit lnSpcReduction="1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 seems more secure, because now when somebody just reads out your database, he sees something like this:</a:t>
            </a:r>
            <a:endParaRPr lang="en-US" altLang="zh-CN" dirty="0">
              <a:solidFill>
                <a:schemeClr val="tx1"/>
              </a:solidFill>
              <a:latin typeface="黑体 (Body)" charset="0"/>
              <a:ea typeface="+mn-ea"/>
              <a:cs typeface="黑体 (Body)" charset="0"/>
            </a:endParaRPr>
          </a:p>
        </p:txBody>
      </p:sp>
      <p:pic>
        <p:nvPicPr>
          <p:cNvPr id="2" name="Picture 1" descr="DB2"/>
          <p:cNvPicPr>
            <a:picLocks noChangeAspect="1"/>
          </p:cNvPicPr>
          <p:nvPr/>
        </p:nvPicPr>
        <p:blipFill>
          <a:blip r:embed="rId3"/>
          <a:stretch>
            <a:fillRect/>
          </a:stretch>
        </p:blipFill>
        <p:spPr>
          <a:xfrm>
            <a:off x="838200" y="3234055"/>
            <a:ext cx="10515600" cy="205232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t>What </a:t>
            </a:r>
            <a:r>
              <a:rPr lang="en-US" altLang="zh-CN" dirty="0"/>
              <a:t>is the problem with Encrypting?</a:t>
            </a:r>
            <a:endParaRPr lang="en-US" altLang="zh-CN" dirty="0"/>
          </a:p>
        </p:txBody>
      </p:sp>
      <p:sp>
        <p:nvSpPr>
          <p:cNvPr id="4" name="文本框 3"/>
          <p:cNvSpPr txBox="1"/>
          <p:nvPr>
            <p:custDataLst>
              <p:tags r:id="rId2"/>
            </p:custDataLst>
          </p:nvPr>
        </p:nvSpPr>
        <p:spPr>
          <a:xfrm>
            <a:off x="838200" y="1786255"/>
            <a:ext cx="10516235" cy="422338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If somebody has an access to your database, they can set up a new account with his password and then by searching their record in the database, just copy their encrypted passwords and paste it to every account they want. Then, with their password, they can sign in to every account, even yours – the one with admin permissions! It’s bad, but at least they don’t have passwords of users, so they can’t use them in other websites.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Encrypting is a </a:t>
            </a:r>
            <a:r>
              <a:rPr lang="en-US" altLang="zh-CN" b="1" dirty="0">
                <a:solidFill>
                  <a:schemeClr val="tx1"/>
                </a:solidFill>
                <a:latin typeface="黑体 (Body)" charset="0"/>
                <a:ea typeface="+mn-ea"/>
                <a:cs typeface="黑体 (Body)" charset="0"/>
              </a:rPr>
              <a:t>two-way</a:t>
            </a:r>
            <a:r>
              <a:rPr lang="en-US" altLang="zh-CN" dirty="0">
                <a:solidFill>
                  <a:schemeClr val="tx1"/>
                </a:solidFill>
                <a:latin typeface="黑体 (Body)" charset="0"/>
                <a:ea typeface="+mn-ea"/>
                <a:cs typeface="黑体 (Body)" charset="0"/>
              </a:rPr>
              <a:t> function. It’s reversible so you can always decrypt the string and get the original one if you have the </a:t>
            </a:r>
            <a:r>
              <a:rPr lang="en-US" altLang="zh-CN" b="1" dirty="0">
                <a:solidFill>
                  <a:schemeClr val="tx1"/>
                </a:solidFill>
                <a:latin typeface="黑体 (Body)" charset="0"/>
                <a:ea typeface="+mn-ea"/>
                <a:cs typeface="黑体 (Body)" charset="0"/>
              </a:rPr>
              <a:t>key</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Encryption of the same password will be always the same so you could end with a database where encrypted passwords are repeated</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So encrypting seems quite a good idea, but the encryption key makes it really unsafe. How can we get rid of an encryption key? By making our encryption one-way only. If we encrypt and never decrypt, we don’t need an encryption key.</a:t>
            </a:r>
            <a:endParaRPr lang="en-US" altLang="zh-CN" dirty="0">
              <a:solidFill>
                <a:schemeClr val="tx1"/>
              </a:solidFill>
              <a:latin typeface="黑体 (Body)" charset="0"/>
              <a:ea typeface="+mn-ea"/>
              <a:cs typeface="黑体 (Body)" charset="0"/>
            </a:endParaRPr>
          </a:p>
        </p:txBody>
      </p:sp>
      <p:pic>
        <p:nvPicPr>
          <p:cNvPr id="2" name="Picture 1" descr="11a-hashing"/>
          <p:cNvPicPr>
            <a:picLocks noChangeAspect="1"/>
          </p:cNvPicPr>
          <p:nvPr/>
        </p:nvPicPr>
        <p:blipFill>
          <a:blip r:embed="rId3"/>
          <a:stretch>
            <a:fillRect/>
          </a:stretch>
        </p:blipFill>
        <p:spPr>
          <a:xfrm>
            <a:off x="2279650" y="3307715"/>
            <a:ext cx="7633970" cy="309562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dirty="0"/>
              <a:t>Hashing</a:t>
            </a:r>
            <a:endParaRPr lang="en-US" altLang="zh-CN" dirty="0"/>
          </a:p>
        </p:txBody>
      </p:sp>
      <p:pic>
        <p:nvPicPr>
          <p:cNvPr id="2" name="Picture 1" descr="/Users/long.n/Documents/working/roadmap/step3.pngstep3"/>
          <p:cNvPicPr>
            <a:picLocks noChangeAspect="1"/>
          </p:cNvPicPr>
          <p:nvPr/>
        </p:nvPicPr>
        <p:blipFill>
          <a:blip r:embed="rId2"/>
          <a:srcRect/>
          <a:stretch>
            <a:fillRect/>
          </a:stretch>
        </p:blipFill>
        <p:spPr>
          <a:xfrm>
            <a:off x="7264400" y="1691640"/>
            <a:ext cx="4089400" cy="4682490"/>
          </a:xfrm>
          <a:prstGeom prst="rect">
            <a:avLst/>
          </a:prstGeom>
        </p:spPr>
      </p:pic>
      <p:sp>
        <p:nvSpPr>
          <p:cNvPr id="3" name="文本框 2"/>
          <p:cNvSpPr txBox="1"/>
          <p:nvPr>
            <p:custDataLst>
              <p:tags r:id="rId3"/>
            </p:custDataLst>
          </p:nvPr>
        </p:nvSpPr>
        <p:spPr>
          <a:xfrm>
            <a:off x="838200" y="1774190"/>
            <a:ext cx="4164965" cy="63627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
        <p:nvSpPr>
          <p:cNvPr id="6" name="文本框 3"/>
          <p:cNvSpPr txBox="1"/>
          <p:nvPr>
            <p:custDataLst>
              <p:tags r:id="rId4"/>
            </p:custDataLst>
          </p:nvPr>
        </p:nvSpPr>
        <p:spPr>
          <a:xfrm>
            <a:off x="838200" y="2353310"/>
            <a:ext cx="5074920" cy="4021455"/>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The same as before we encrypt the password before storing it in the database. The thing that has changed is the part when we sign in. This time, we don’t decrypt our password from the database (we don’t have any key, so we can’t do it anyway), instead, we encrypt typed password in the same way, with the same algorithm as we had done it while registering. If both encrypted strings (typed password and password from DB) are the same, you’re in.</a:t>
            </a:r>
            <a:endParaRPr lang="en-US" altLang="zh-CN" dirty="0">
              <a:latin typeface="黑体 (Body)" charset="0"/>
              <a:ea typeface="+mn-ea"/>
              <a:cs typeface="黑体 (Body)"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Hashing algorithms are functions that generate a </a:t>
            </a:r>
            <a:r>
              <a:rPr lang="en-US" altLang="zh-CN" b="1" dirty="0">
                <a:solidFill>
                  <a:schemeClr val="tx1"/>
                </a:solidFill>
                <a:latin typeface="黑体 (Body)" charset="0"/>
                <a:ea typeface="+mn-ea"/>
                <a:cs typeface="黑体 (Body)" charset="0"/>
              </a:rPr>
              <a:t>fixed-length</a:t>
            </a:r>
            <a:r>
              <a:rPr lang="en-US" altLang="zh-CN" dirty="0">
                <a:solidFill>
                  <a:schemeClr val="tx1"/>
                </a:solidFill>
                <a:latin typeface="黑体 (Body)" charset="0"/>
                <a:ea typeface="+mn-ea"/>
                <a:cs typeface="黑体 (Body)" charset="0"/>
              </a:rPr>
              <a:t> result (the hash, or hash value) from a given input. The hash value is a summary of the original data.</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A hashing algorithm is a cryptographic hash function. It is a mathematical algorithm that maps data of arbitrary size to a hash of a </a:t>
            </a:r>
            <a:r>
              <a:rPr lang="en-US" altLang="zh-CN" b="1" dirty="0">
                <a:solidFill>
                  <a:schemeClr val="tx1"/>
                </a:solidFill>
                <a:latin typeface="黑体 (Body)" charset="0"/>
                <a:ea typeface="+mn-ea"/>
                <a:cs typeface="黑体 (Body)" charset="0"/>
              </a:rPr>
              <a:t>fixed size</a:t>
            </a:r>
            <a:r>
              <a:rPr lang="en-US" altLang="zh-CN" dirty="0">
                <a:solidFill>
                  <a:schemeClr val="tx1"/>
                </a:solidFill>
                <a:latin typeface="黑体 (Body)" charset="0"/>
                <a:ea typeface="+mn-ea"/>
                <a:cs typeface="黑体 (Body)" charset="0"/>
              </a:rPr>
              <a:t>. </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It’s designed to be a one-way function, </a:t>
            </a:r>
            <a:r>
              <a:rPr lang="en-US" altLang="zh-CN" b="1" dirty="0">
                <a:solidFill>
                  <a:schemeClr val="tx1"/>
                </a:solidFill>
                <a:latin typeface="黑体 (Body)" charset="0"/>
                <a:ea typeface="+mn-ea"/>
                <a:cs typeface="黑体 (Body)" charset="0"/>
              </a:rPr>
              <a:t>infeasible to invert</a:t>
            </a:r>
            <a:endParaRPr lang="en-US" altLang="zh-CN" b="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Now we have a question, what password </a:t>
            </a:r>
            <a:r>
              <a:rPr lang="en-US" altLang="zh-CN" b="1" dirty="0">
                <a:solidFill>
                  <a:schemeClr val="tx1"/>
                </a:solidFill>
                <a:latin typeface="黑体 (Body)" charset="0"/>
                <a:ea typeface="+mn-ea"/>
                <a:cs typeface="黑体 (Body)" charset="0"/>
              </a:rPr>
              <a:t>digesting algorithm</a:t>
            </a:r>
            <a:r>
              <a:rPr lang="en-US" altLang="zh-CN" dirty="0">
                <a:solidFill>
                  <a:schemeClr val="tx1"/>
                </a:solidFill>
                <a:latin typeface="黑体 (Body)" charset="0"/>
                <a:ea typeface="+mn-ea"/>
                <a:cs typeface="黑体 (Body)" charset="0"/>
              </a:rPr>
              <a:t> should we choose? The most popular ones are MD5 and SHA1, SHA2 (from SHA family), bcrypt, scrypt, Argon2</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Hashing Algorithims</a:t>
            </a:r>
            <a:endParaRPr lang="en-US" altLang="zh-CN" dirty="0"/>
          </a:p>
        </p:txBody>
      </p:sp>
      <p:sp>
        <p:nvSpPr>
          <p:cNvPr id="4" name="文本框 3"/>
          <p:cNvSpPr txBox="1"/>
          <p:nvPr>
            <p:custDataLst>
              <p:tags r:id="rId2"/>
            </p:custDataLst>
          </p:nvPr>
        </p:nvSpPr>
        <p:spPr>
          <a:xfrm>
            <a:off x="838200" y="1786255"/>
            <a:ext cx="10516235" cy="4343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It’s easy to figure out what the ideal cryptographic hash function should be like:</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fast </a:t>
            </a:r>
            <a:r>
              <a:rPr lang="en-US" altLang="zh-CN" dirty="0">
                <a:solidFill>
                  <a:schemeClr val="tx1"/>
                </a:solidFill>
                <a:latin typeface="黑体 (Body)" charset="0"/>
                <a:ea typeface="+mn-ea"/>
                <a:cs typeface="黑体 (Body)" charset="0"/>
              </a:rPr>
              <a:t>to </a:t>
            </a:r>
            <a:r>
              <a:rPr lang="en-US" altLang="zh-CN" b="1" dirty="0">
                <a:solidFill>
                  <a:schemeClr val="tx1"/>
                </a:solidFill>
                <a:latin typeface="黑体 (Body)" charset="0"/>
                <a:ea typeface="+mn-ea"/>
                <a:cs typeface="黑体 (Body)" charset="0"/>
              </a:rPr>
              <a:t>compute </a:t>
            </a:r>
            <a:r>
              <a:rPr lang="en-US" altLang="zh-CN" dirty="0">
                <a:solidFill>
                  <a:schemeClr val="tx1"/>
                </a:solidFill>
                <a:latin typeface="黑体 (Body)" charset="0"/>
                <a:ea typeface="+mn-ea"/>
                <a:cs typeface="黑体 (Body)" charset="0"/>
              </a:rPr>
              <a:t>the hash value for any kind of data.</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impossible</a:t>
            </a:r>
            <a:r>
              <a:rPr lang="en-US" altLang="zh-CN" dirty="0">
                <a:solidFill>
                  <a:schemeClr val="tx1"/>
                </a:solidFill>
                <a:latin typeface="黑体 (Body)" charset="0"/>
                <a:ea typeface="+mn-ea"/>
                <a:cs typeface="黑体 (Body)" charset="0"/>
              </a:rPr>
              <a:t> to </a:t>
            </a:r>
            <a:r>
              <a:rPr lang="en-US" altLang="zh-CN" b="1" dirty="0">
                <a:solidFill>
                  <a:schemeClr val="tx1"/>
                </a:solidFill>
                <a:latin typeface="黑体 (Body)" charset="0"/>
                <a:ea typeface="+mn-ea"/>
                <a:cs typeface="黑体 (Body)" charset="0"/>
              </a:rPr>
              <a:t>regenerate </a:t>
            </a:r>
            <a:r>
              <a:rPr lang="en-US" altLang="zh-CN" dirty="0">
                <a:solidFill>
                  <a:schemeClr val="tx1"/>
                </a:solidFill>
                <a:latin typeface="黑体 (Body)" charset="0"/>
                <a:ea typeface="+mn-ea"/>
                <a:cs typeface="黑体 (Body)" charset="0"/>
              </a:rPr>
              <a:t>a message from its hash value (brute force attack as the only option).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It should be </a:t>
            </a:r>
            <a:r>
              <a:rPr lang="en-US" altLang="zh-CN" b="1" dirty="0">
                <a:solidFill>
                  <a:schemeClr val="tx1"/>
                </a:solidFill>
                <a:latin typeface="黑体 (Body)" charset="0"/>
                <a:ea typeface="+mn-ea"/>
                <a:cs typeface="黑体 (Body)" charset="0"/>
              </a:rPr>
              <a:t>infeasible </a:t>
            </a:r>
            <a:r>
              <a:rPr lang="en-US" altLang="zh-CN" dirty="0">
                <a:solidFill>
                  <a:schemeClr val="tx1"/>
                </a:solidFill>
                <a:latin typeface="黑体 (Body)" charset="0"/>
                <a:ea typeface="+mn-ea"/>
                <a:cs typeface="黑体 (Body)" charset="0"/>
              </a:rPr>
              <a:t>to find two messages with the same hash (a </a:t>
            </a:r>
            <a:r>
              <a:rPr lang="en-US" altLang="zh-CN" b="1" dirty="0">
                <a:solidFill>
                  <a:schemeClr val="tx1"/>
                </a:solidFill>
                <a:latin typeface="黑体 (Body)" charset="0"/>
                <a:ea typeface="+mn-ea"/>
                <a:cs typeface="黑体 (Body)" charset="0"/>
              </a:rPr>
              <a:t>collision</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Every change to a message, even the smallest one, should change the hash value. It should be </a:t>
            </a:r>
            <a:r>
              <a:rPr lang="en-US" altLang="zh-CN" b="1" dirty="0">
                <a:solidFill>
                  <a:schemeClr val="tx1"/>
                </a:solidFill>
                <a:latin typeface="黑体 (Body)" charset="0"/>
                <a:ea typeface="+mn-ea"/>
                <a:cs typeface="黑体 (Body)" charset="0"/>
              </a:rPr>
              <a:t>completely different</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7594283" y="1662113"/>
            <a:ext cx="819150" cy="4965382"/>
            <a:chOff x="5665788" y="1719898"/>
            <a:chExt cx="819150" cy="4965382"/>
          </a:xfrm>
        </p:grpSpPr>
        <p:cxnSp>
          <p:nvCxnSpPr>
            <p:cNvPr id="22" name="直接连接符 2"/>
            <p:cNvCxnSpPr>
              <a:cxnSpLocks noChangeShapeType="1"/>
            </p:cNvCxnSpPr>
            <p:nvPr>
              <p:custDataLst>
                <p:tags r:id="rId2"/>
              </p:custDataLst>
            </p:nvPr>
          </p:nvCxnSpPr>
          <p:spPr bwMode="auto">
            <a:xfrm>
              <a:off x="6070600" y="2405380"/>
              <a:ext cx="0" cy="4279900"/>
            </a:xfrm>
            <a:prstGeom prst="line">
              <a:avLst/>
            </a:prstGeom>
            <a:noFill/>
            <a:ln w="38100">
              <a:solidFill>
                <a:schemeClr val="bg1">
                  <a:lumMod val="85000"/>
                </a:schemeClr>
              </a:solidFill>
              <a:round/>
            </a:ln>
            <a:extLst>
              <a:ext uri="{909E8E84-426E-40DD-AFC4-6F175D3DCCD1}">
                <a14:hiddenFill xmlns:a14="http://schemas.microsoft.com/office/drawing/2010/main">
                  <a:noFill/>
                </a14:hiddenFill>
              </a:ext>
            </a:extLst>
          </p:spPr>
        </p:cxnSp>
        <p:pic>
          <p:nvPicPr>
            <p:cNvPr id="23" name="图片 15"/>
            <p:cNvPicPr>
              <a:picLocks noChangeAspect="1" noChangeArrowheads="1"/>
            </p:cNvPicPr>
            <p:nvPr>
              <p:custDataLst>
                <p:tags r:id="rId3"/>
              </p:custDataLst>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665788" y="1719898"/>
              <a:ext cx="81915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698" name="标题 1"/>
          <p:cNvSpPr>
            <a:spLocks noGrp="1"/>
          </p:cNvSpPr>
          <p:nvPr>
            <p:ph type="title"/>
            <p:custDataLst>
              <p:tags r:id="rId5"/>
            </p:custDataLst>
          </p:nvPr>
        </p:nvSpPr>
        <p:spPr/>
        <p:txBody>
          <a:bodyPr>
            <a:normAutofit/>
          </a:bodyPr>
          <a:lstStyle/>
          <a:p>
            <a:pPr>
              <a:spcAft>
                <a:spcPts val="0"/>
              </a:spcAft>
              <a:defRPr/>
            </a:pPr>
            <a:r>
              <a:rPr lang="zh-CN" dirty="0">
                <a:solidFill>
                  <a:schemeClr val="accent1">
                    <a:lumMod val="50000"/>
                  </a:schemeClr>
                </a:solidFill>
              </a:rPr>
              <a:t>Hashing Algorithims</a:t>
            </a:r>
            <a:endParaRPr lang="zh-CN" dirty="0">
              <a:solidFill>
                <a:schemeClr val="accent1">
                  <a:lumMod val="50000"/>
                </a:schemeClr>
              </a:solidFill>
            </a:endParaRPr>
          </a:p>
        </p:txBody>
      </p:sp>
      <p:sp>
        <p:nvSpPr>
          <p:cNvPr id="33796" name="文本框 14"/>
          <p:cNvSpPr txBox="1">
            <a:spLocks noChangeArrowheads="1"/>
          </p:cNvSpPr>
          <p:nvPr>
            <p:custDataLst>
              <p:tags r:id="rId6"/>
            </p:custDataLst>
          </p:nvPr>
        </p:nvSpPr>
        <p:spPr bwMode="auto">
          <a:xfrm>
            <a:off x="8983345" y="3302953"/>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Bcrypt, Scrypt</a:t>
            </a:r>
            <a:endParaRPr lang="en-US" altLang="zh-CN" dirty="0">
              <a:solidFill>
                <a:schemeClr val="tx1"/>
              </a:solidFill>
              <a:latin typeface="+mn-lt"/>
              <a:ea typeface="+mn-ea"/>
            </a:endParaRPr>
          </a:p>
        </p:txBody>
      </p:sp>
      <p:sp>
        <p:nvSpPr>
          <p:cNvPr id="29702" name="直角三角形 8"/>
          <p:cNvSpPr>
            <a:spLocks noChangeArrowheads="1"/>
          </p:cNvSpPr>
          <p:nvPr>
            <p:custDataLst>
              <p:tags r:id="rId7"/>
            </p:custDataLst>
          </p:nvPr>
        </p:nvSpPr>
        <p:spPr bwMode="auto">
          <a:xfrm rot="13500000">
            <a:off x="8440421" y="3745866"/>
            <a:ext cx="331788" cy="331788"/>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3" name="椭圆 4"/>
          <p:cNvSpPr>
            <a:spLocks noChangeArrowheads="1"/>
          </p:cNvSpPr>
          <p:nvPr>
            <p:custDataLst>
              <p:tags r:id="rId8"/>
            </p:custDataLst>
          </p:nvPr>
        </p:nvSpPr>
        <p:spPr bwMode="auto">
          <a:xfrm>
            <a:off x="7694296" y="3604579"/>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3</a:t>
            </a:r>
            <a:endParaRPr lang="zh-CN" altLang="en-US" sz="3200">
              <a:solidFill>
                <a:schemeClr val="bg1"/>
              </a:solidFill>
              <a:latin typeface="+mn-lt"/>
              <a:ea typeface="+mn-ea"/>
            </a:endParaRPr>
          </a:p>
        </p:txBody>
      </p:sp>
      <p:sp>
        <p:nvSpPr>
          <p:cNvPr id="33799" name="文本框 22"/>
          <p:cNvSpPr txBox="1">
            <a:spLocks noChangeArrowheads="1"/>
          </p:cNvSpPr>
          <p:nvPr>
            <p:custDataLst>
              <p:tags r:id="rId9"/>
            </p:custDataLst>
          </p:nvPr>
        </p:nvSpPr>
        <p:spPr bwMode="auto">
          <a:xfrm>
            <a:off x="4466908" y="2485709"/>
            <a:ext cx="258445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Argon2</a:t>
            </a:r>
            <a:endParaRPr lang="en-US" altLang="zh-CN" dirty="0">
              <a:solidFill>
                <a:schemeClr val="tx1"/>
              </a:solidFill>
              <a:latin typeface="+mn-lt"/>
              <a:ea typeface="+mn-ea"/>
            </a:endParaRPr>
          </a:p>
        </p:txBody>
      </p:sp>
      <p:sp>
        <p:nvSpPr>
          <p:cNvPr id="29707" name="直角三角形 6"/>
          <p:cNvSpPr>
            <a:spLocks noChangeArrowheads="1"/>
          </p:cNvSpPr>
          <p:nvPr>
            <p:custDataLst>
              <p:tags r:id="rId10"/>
            </p:custDataLst>
          </p:nvPr>
        </p:nvSpPr>
        <p:spPr bwMode="auto">
          <a:xfrm rot="2719133">
            <a:off x="7240271" y="2939415"/>
            <a:ext cx="301625"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08" name="椭圆 3"/>
          <p:cNvSpPr>
            <a:spLocks noChangeArrowheads="1"/>
          </p:cNvSpPr>
          <p:nvPr>
            <p:custDataLst>
              <p:tags r:id="rId11"/>
            </p:custDataLst>
          </p:nvPr>
        </p:nvSpPr>
        <p:spPr bwMode="auto">
          <a:xfrm>
            <a:off x="7694296" y="2783841"/>
            <a:ext cx="611188" cy="612775"/>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4</a:t>
            </a:r>
            <a:endParaRPr lang="zh-CN" altLang="en-US" sz="3200">
              <a:solidFill>
                <a:schemeClr val="bg1"/>
              </a:solidFill>
              <a:latin typeface="+mn-lt"/>
              <a:ea typeface="+mn-ea"/>
            </a:endParaRPr>
          </a:p>
        </p:txBody>
      </p:sp>
      <p:sp>
        <p:nvSpPr>
          <p:cNvPr id="29710" name="椭圆 5"/>
          <p:cNvSpPr>
            <a:spLocks noChangeArrowheads="1"/>
          </p:cNvSpPr>
          <p:nvPr>
            <p:custDataLst>
              <p:tags r:id="rId12"/>
            </p:custDataLst>
          </p:nvPr>
        </p:nvSpPr>
        <p:spPr bwMode="auto">
          <a:xfrm>
            <a:off x="7694296" y="4426904"/>
            <a:ext cx="611188" cy="611187"/>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2</a:t>
            </a:r>
            <a:endParaRPr lang="zh-CN" altLang="en-US" sz="3200">
              <a:solidFill>
                <a:schemeClr val="bg1"/>
              </a:solidFill>
              <a:latin typeface="+mn-lt"/>
              <a:ea typeface="+mn-ea"/>
            </a:endParaRPr>
          </a:p>
        </p:txBody>
      </p:sp>
      <p:sp>
        <p:nvSpPr>
          <p:cNvPr id="29711" name="直角三角形 7"/>
          <p:cNvSpPr>
            <a:spLocks noChangeArrowheads="1"/>
          </p:cNvSpPr>
          <p:nvPr>
            <p:custDataLst>
              <p:tags r:id="rId13"/>
            </p:custDataLst>
          </p:nvPr>
        </p:nvSpPr>
        <p:spPr bwMode="auto">
          <a:xfrm rot="2719133">
            <a:off x="7241065" y="4581685"/>
            <a:ext cx="300037" cy="301625"/>
          </a:xfrm>
          <a:prstGeom prst="rtTriangle">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33802" name="文本框 23"/>
          <p:cNvSpPr txBox="1">
            <a:spLocks noChangeArrowheads="1"/>
          </p:cNvSpPr>
          <p:nvPr>
            <p:custDataLst>
              <p:tags r:id="rId14"/>
            </p:custDataLst>
          </p:nvPr>
        </p:nvSpPr>
        <p:spPr bwMode="auto">
          <a:xfrm>
            <a:off x="4466908" y="4126865"/>
            <a:ext cx="258445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r"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SHA Family</a:t>
            </a:r>
            <a:endParaRPr lang="en-US" altLang="zh-CN" dirty="0">
              <a:solidFill>
                <a:schemeClr val="tx1"/>
              </a:solidFill>
              <a:latin typeface="+mn-lt"/>
              <a:ea typeface="+mn-ea"/>
            </a:endParaRPr>
          </a:p>
        </p:txBody>
      </p:sp>
      <p:sp>
        <p:nvSpPr>
          <p:cNvPr id="33803" name="文本框 16"/>
          <p:cNvSpPr txBox="1">
            <a:spLocks noChangeArrowheads="1"/>
          </p:cNvSpPr>
          <p:nvPr>
            <p:custDataLst>
              <p:tags r:id="rId15"/>
            </p:custDataLst>
          </p:nvPr>
        </p:nvSpPr>
        <p:spPr bwMode="auto">
          <a:xfrm>
            <a:off x="8983345" y="4946015"/>
            <a:ext cx="25844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gn="just">
              <a:lnSpc>
                <a:spcPct val="150000"/>
              </a:lnSpc>
              <a:spcBef>
                <a:spcPts val="1200"/>
              </a:spcBef>
              <a:spcAft>
                <a:spcPts val="600"/>
              </a:spcAft>
              <a:buClr>
                <a:schemeClr val="accent1"/>
              </a:buClr>
              <a:buSzPct val="60000"/>
              <a:buFont typeface="Wingdings" panose="05000000000000000000" pitchFamily="2" charset="2"/>
              <a:buChar char=""/>
              <a:defRPr>
                <a:solidFill>
                  <a:srgbClr val="4061AA"/>
                </a:solidFill>
                <a:latin typeface="Arial" panose="020B0604020202090204" pitchFamily="34" charset="0"/>
                <a:ea typeface="黑体" panose="02010609060101010101" pitchFamily="49" charset="-122"/>
              </a:defRPr>
            </a:lvl1pPr>
            <a:lvl2pPr marL="742950" indent="-285750" algn="just">
              <a:lnSpc>
                <a:spcPct val="150000"/>
              </a:lnSpc>
              <a:spcBef>
                <a:spcPts val="1200"/>
              </a:spcBef>
              <a:spcAft>
                <a:spcPts val="600"/>
              </a:spcAft>
              <a:buClr>
                <a:srgbClr val="A9B9DF"/>
              </a:buClr>
              <a:buFont typeface="幼圆" panose="02010509060101010101" pitchFamily="49" charset="-122"/>
              <a:buChar char=" "/>
              <a:defRPr sz="1400">
                <a:solidFill>
                  <a:srgbClr val="7D7D7D"/>
                </a:solidFill>
                <a:latin typeface="幼圆" panose="02010509060101010101" pitchFamily="49" charset="-122"/>
                <a:ea typeface="黑体" panose="02010609060101010101" pitchFamily="49"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幼圆" panose="02010509060101010101" pitchFamily="49" charset="-122"/>
              </a:defRPr>
            </a:lvl9pPr>
          </a:lstStyle>
          <a:p>
            <a:pPr algn="l" eaLnBrk="1" hangingPunct="1">
              <a:lnSpc>
                <a:spcPct val="120000"/>
              </a:lnSpc>
              <a:spcBef>
                <a:spcPct val="0"/>
              </a:spcBef>
              <a:spcAft>
                <a:spcPct val="0"/>
              </a:spcAft>
              <a:buClrTx/>
              <a:buSzTx/>
              <a:buFont typeface="Wingdings" panose="05000000000000000000" pitchFamily="2" charset="2"/>
              <a:buNone/>
            </a:pPr>
            <a:r>
              <a:rPr lang="en-US" altLang="zh-CN" dirty="0">
                <a:solidFill>
                  <a:schemeClr val="tx1"/>
                </a:solidFill>
                <a:latin typeface="+mn-lt"/>
                <a:ea typeface="+mn-ea"/>
              </a:rPr>
              <a:t>MD5</a:t>
            </a:r>
            <a:endParaRPr lang="en-US" altLang="zh-CN" dirty="0">
              <a:solidFill>
                <a:schemeClr val="tx1"/>
              </a:solidFill>
              <a:latin typeface="+mn-lt"/>
              <a:ea typeface="+mn-ea"/>
            </a:endParaRPr>
          </a:p>
        </p:txBody>
      </p:sp>
      <p:sp>
        <p:nvSpPr>
          <p:cNvPr id="29715" name="直角三角形 13"/>
          <p:cNvSpPr>
            <a:spLocks noChangeArrowheads="1"/>
          </p:cNvSpPr>
          <p:nvPr>
            <p:custDataLst>
              <p:tags r:id="rId16"/>
            </p:custDataLst>
          </p:nvPr>
        </p:nvSpPr>
        <p:spPr bwMode="auto">
          <a:xfrm rot="13500000">
            <a:off x="8440421" y="5387340"/>
            <a:ext cx="331788" cy="333375"/>
          </a:xfrm>
          <a:prstGeom prst="rtTriangl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endParaRPr lang="zh-CN" altLang="en-US" smtClean="0">
              <a:solidFill>
                <a:srgbClr val="FFFFFF"/>
              </a:solidFill>
              <a:latin typeface="+mn-lt"/>
              <a:ea typeface="+mn-ea"/>
            </a:endParaRPr>
          </a:p>
        </p:txBody>
      </p:sp>
      <p:sp>
        <p:nvSpPr>
          <p:cNvPr id="29716" name="椭圆 17"/>
          <p:cNvSpPr>
            <a:spLocks noChangeArrowheads="1"/>
          </p:cNvSpPr>
          <p:nvPr>
            <p:custDataLst>
              <p:tags r:id="rId17"/>
            </p:custDataLst>
          </p:nvPr>
        </p:nvSpPr>
        <p:spPr bwMode="auto">
          <a:xfrm>
            <a:off x="7694296" y="5247641"/>
            <a:ext cx="611188" cy="61277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oAutofit/>
          </a:bodyPr>
          <a:lstStyle>
            <a:lvl1pPr>
              <a:defRPr>
                <a:solidFill>
                  <a:schemeClr val="tx1"/>
                </a:solidFill>
                <a:latin typeface="Arial" panose="020B0604020202090204" pitchFamily="34" charset="0"/>
                <a:ea typeface="幼圆" panose="02010509060101010101" pitchFamily="49" charset="-122"/>
              </a:defRPr>
            </a:lvl1pPr>
            <a:lvl2pPr marL="742950" indent="-285750">
              <a:defRPr>
                <a:solidFill>
                  <a:schemeClr val="tx1"/>
                </a:solidFill>
                <a:latin typeface="Arial" panose="020B0604020202090204" pitchFamily="34" charset="0"/>
                <a:ea typeface="幼圆" panose="02010509060101010101" pitchFamily="49" charset="-122"/>
              </a:defRPr>
            </a:lvl2pPr>
            <a:lvl3pPr marL="1143000" indent="-228600">
              <a:defRPr>
                <a:solidFill>
                  <a:schemeClr val="tx1"/>
                </a:solidFill>
                <a:latin typeface="Arial" panose="020B0604020202090204" pitchFamily="34" charset="0"/>
                <a:ea typeface="幼圆" panose="02010509060101010101" pitchFamily="49" charset="-122"/>
              </a:defRPr>
            </a:lvl3pPr>
            <a:lvl4pPr marL="1600200" indent="-228600">
              <a:defRPr>
                <a:solidFill>
                  <a:schemeClr val="tx1"/>
                </a:solidFill>
                <a:latin typeface="Arial" panose="020B0604020202090204" pitchFamily="34" charset="0"/>
                <a:ea typeface="幼圆" panose="02010509060101010101" pitchFamily="49" charset="-122"/>
              </a:defRPr>
            </a:lvl4pPr>
            <a:lvl5pPr marL="2057400" indent="-22860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幼圆" panose="02010509060101010101" pitchFamily="49" charset="-122"/>
              </a:defRPr>
            </a:lvl9pPr>
          </a:lstStyle>
          <a:p>
            <a:pPr algn="ctr" eaLnBrk="1" hangingPunct="1">
              <a:buFont typeface="Arial" panose="020B0604020202090204" pitchFamily="34" charset="0"/>
              <a:buNone/>
              <a:defRPr/>
            </a:pPr>
            <a:r>
              <a:rPr lang="en-US" sz="3200">
                <a:solidFill>
                  <a:schemeClr val="bg1"/>
                </a:solidFill>
                <a:latin typeface="+mn-lt"/>
                <a:ea typeface="+mn-ea"/>
              </a:rPr>
              <a:t>1</a:t>
            </a:r>
            <a:endParaRPr lang="zh-CN" altLang="en-US" sz="3200">
              <a:solidFill>
                <a:schemeClr val="bg1"/>
              </a:solidFill>
              <a:latin typeface="+mn-lt"/>
              <a:ea typeface="+mn-ea"/>
            </a:endParaRPr>
          </a:p>
        </p:txBody>
      </p:sp>
      <p:sp>
        <p:nvSpPr>
          <p:cNvPr id="4" name="文本框 3"/>
          <p:cNvSpPr txBox="1"/>
          <p:nvPr>
            <p:custDataLst>
              <p:tags r:id="rId18"/>
            </p:custDataLst>
          </p:nvPr>
        </p:nvSpPr>
        <p:spPr>
          <a:xfrm>
            <a:off x="838200" y="1855470"/>
            <a:ext cx="4719955" cy="4090035"/>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MD5 </a:t>
            </a:r>
            <a:r>
              <a:rPr lang="en-US" altLang="zh-CN" sz="1800" dirty="0">
                <a:solidFill>
                  <a:schemeClr val="tx1"/>
                </a:solidFill>
                <a:latin typeface="黑体 (Body)" charset="0"/>
                <a:ea typeface="+mn-ea"/>
                <a:cs typeface="黑体 (Body)" charset="0"/>
              </a:rPr>
              <a:t>have been compromised, easy to reverse -&gt; digital signatures.</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SHA1 </a:t>
            </a:r>
            <a:r>
              <a:rPr lang="en-US" altLang="zh-CN" sz="1800" dirty="0">
                <a:solidFill>
                  <a:schemeClr val="tx1"/>
                </a:solidFill>
                <a:latin typeface="黑体 (Body)" charset="0"/>
                <a:ea typeface="+mn-ea"/>
                <a:cs typeface="黑体 (Body)" charset="0"/>
              </a:rPr>
              <a:t>is now unsafe</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SHA2 </a:t>
            </a:r>
            <a:r>
              <a:rPr lang="en-US" altLang="zh-CN" sz="1800" dirty="0">
                <a:solidFill>
                  <a:schemeClr val="tx1"/>
                </a:solidFill>
                <a:latin typeface="黑体 (Body)" charset="0"/>
                <a:ea typeface="+mn-ea"/>
                <a:cs typeface="黑体 (Body)" charset="0"/>
              </a:rPr>
              <a:t>(SHA256, SHA512) are all fast hashes and are bad for passwords. </a:t>
            </a:r>
            <a:endParaRPr lang="en-US" altLang="zh-CN" sz="1800"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SCRYPT</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BCRYPT Argon2 </a:t>
            </a:r>
            <a:r>
              <a:rPr lang="en-US" altLang="zh-CN" sz="1800" dirty="0">
                <a:solidFill>
                  <a:schemeClr val="tx1"/>
                </a:solidFill>
                <a:latin typeface="黑体 (Body)" charset="0"/>
                <a:ea typeface="+mn-ea"/>
                <a:cs typeface="黑体 (Body)" charset="0"/>
              </a:rPr>
              <a:t>are slow hashes and are good for passwords.</a:t>
            </a:r>
            <a:endParaRPr lang="en-US" altLang="zh-CN" sz="1800" dirty="0">
              <a:solidFill>
                <a:schemeClr val="accent2">
                  <a:lumMod val="75000"/>
                </a:schemeClr>
              </a:solidFill>
              <a:latin typeface="黑体 (Body)" charset="0"/>
              <a:ea typeface="+mn-ea"/>
              <a:cs typeface="黑体 (Body)" charset="0"/>
            </a:endParaRPr>
          </a:p>
        </p:txBody>
      </p:sp>
    </p:spTree>
    <p:custDataLst>
      <p:tags r:id="rId19"/>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41" presetClass="entr" presetSubtype="0" fill="hold" grpId="3" nodeType="afterEffect">
                                  <p:stCondLst>
                                    <p:cond delay="0"/>
                                  </p:stCondLst>
                                  <p:iterate type="lt">
                                    <p:tmPct val="10000"/>
                                  </p:iterate>
                                  <p:childTnLst>
                                    <p:set>
                                      <p:cBhvr>
                                        <p:cTn id="33" dur="1" fill="hold">
                                          <p:stCondLst>
                                            <p:cond delay="0"/>
                                          </p:stCondLst>
                                        </p:cTn>
                                        <p:tgtEl>
                                          <p:spTgt spid="29716"/>
                                        </p:tgtEl>
                                        <p:attrNameLst>
                                          <p:attrName>style.visibility</p:attrName>
                                        </p:attrNameLst>
                                      </p:cBhvr>
                                      <p:to>
                                        <p:strVal val="visible"/>
                                      </p:to>
                                    </p:set>
                                    <p:anim calcmode="lin" valueType="num">
                                      <p:cBhvr>
                                        <p:cTn id="34" dur="500" fill="hold"/>
                                        <p:tgtEl>
                                          <p:spTgt spid="29716"/>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9716"/>
                                        </p:tgtEl>
                                        <p:attrNameLst>
                                          <p:attrName>ppt_y</p:attrName>
                                        </p:attrNameLst>
                                      </p:cBhvr>
                                      <p:tavLst>
                                        <p:tav tm="0">
                                          <p:val>
                                            <p:strVal val="#ppt_y"/>
                                          </p:val>
                                        </p:tav>
                                        <p:tav tm="100000">
                                          <p:val>
                                            <p:strVal val="#ppt_y"/>
                                          </p:val>
                                        </p:tav>
                                      </p:tavLst>
                                    </p:anim>
                                    <p:anim calcmode="lin" valueType="num">
                                      <p:cBhvr>
                                        <p:cTn id="36" dur="500" fill="hold"/>
                                        <p:tgtEl>
                                          <p:spTgt spid="29716"/>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9716"/>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9716"/>
                                        </p:tgtEl>
                                      </p:cBhvr>
                                    </p:animEffect>
                                  </p:childTnLst>
                                </p:cTn>
                              </p:par>
                            </p:childTnLst>
                          </p:cTn>
                        </p:par>
                        <p:par>
                          <p:cTn id="39" fill="hold">
                            <p:stCondLst>
                              <p:cond delay="1000"/>
                            </p:stCondLst>
                            <p:childTnLst>
                              <p:par>
                                <p:cTn id="40" presetID="37" presetClass="entr" presetSubtype="0" fill="hold" grpId="22" nodeType="afterEffect">
                                  <p:stCondLst>
                                    <p:cond delay="0"/>
                                  </p:stCondLst>
                                  <p:childTnLst>
                                    <p:set>
                                      <p:cBhvr>
                                        <p:cTn id="41" dur="1" fill="hold">
                                          <p:stCondLst>
                                            <p:cond delay="0"/>
                                          </p:stCondLst>
                                        </p:cTn>
                                        <p:tgtEl>
                                          <p:spTgt spid="29715"/>
                                        </p:tgtEl>
                                        <p:attrNameLst>
                                          <p:attrName>style.visibility</p:attrName>
                                        </p:attrNameLst>
                                      </p:cBhvr>
                                      <p:to>
                                        <p:strVal val="visible"/>
                                      </p:to>
                                    </p:set>
                                    <p:animEffect transition="in" filter="fade">
                                      <p:cBhvr>
                                        <p:cTn id="42" dur="1000"/>
                                        <p:tgtEl>
                                          <p:spTgt spid="29715"/>
                                        </p:tgtEl>
                                      </p:cBhvr>
                                    </p:animEffect>
                                    <p:anim calcmode="lin" valueType="num">
                                      <p:cBhvr>
                                        <p:cTn id="43" dur="1000" fill="hold"/>
                                        <p:tgtEl>
                                          <p:spTgt spid="29715"/>
                                        </p:tgtEl>
                                        <p:attrNameLst>
                                          <p:attrName>ppt_x</p:attrName>
                                        </p:attrNameLst>
                                      </p:cBhvr>
                                      <p:tavLst>
                                        <p:tav tm="0">
                                          <p:val>
                                            <p:strVal val="#ppt_x"/>
                                          </p:val>
                                        </p:tav>
                                        <p:tav tm="100000">
                                          <p:val>
                                            <p:strVal val="#ppt_x"/>
                                          </p:val>
                                        </p:tav>
                                      </p:tavLst>
                                    </p:anim>
                                    <p:anim calcmode="lin" valueType="num">
                                      <p:cBhvr>
                                        <p:cTn id="44" dur="900" decel="100000" fill="hold"/>
                                        <p:tgtEl>
                                          <p:spTgt spid="29715"/>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9715"/>
                                        </p:tgtEl>
                                        <p:attrNameLst>
                                          <p:attrName>ppt_y</p:attrName>
                                        </p:attrNameLst>
                                      </p:cBhvr>
                                      <p:tavLst>
                                        <p:tav tm="0">
                                          <p:val>
                                            <p:strVal val="#ppt_y-.03"/>
                                          </p:val>
                                        </p:tav>
                                        <p:tav tm="100000">
                                          <p:val>
                                            <p:strVal val="#ppt_y"/>
                                          </p:val>
                                        </p:tav>
                                      </p:tavLst>
                                    </p:anim>
                                  </p:childTnLst>
                                </p:cTn>
                              </p:par>
                              <p:par>
                                <p:cTn id="46" presetID="27" presetClass="entr" presetSubtype="0" fill="hold" grpId="1" nodeType="withEffect">
                                  <p:stCondLst>
                                    <p:cond delay="0"/>
                                  </p:stCondLst>
                                  <p:iterate type="lt">
                                    <p:tmPct val="50000"/>
                                  </p:iterate>
                                  <p:childTnLst>
                                    <p:set>
                                      <p:cBhvr>
                                        <p:cTn id="47" dur="1" fill="hold">
                                          <p:stCondLst>
                                            <p:cond delay="0"/>
                                          </p:stCondLst>
                                        </p:cTn>
                                        <p:tgtEl>
                                          <p:spTgt spid="33803"/>
                                        </p:tgtEl>
                                        <p:attrNameLst>
                                          <p:attrName>style.visibility</p:attrName>
                                        </p:attrNameLst>
                                      </p:cBhvr>
                                      <p:to>
                                        <p:strVal val="visible"/>
                                      </p:to>
                                    </p:set>
                                    <p:anim calcmode="discrete" valueType="clr">
                                      <p:cBhvr override="childStyle">
                                        <p:cTn id="48" dur="80"/>
                                        <p:tgtEl>
                                          <p:spTgt spid="33803"/>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33803"/>
                                        </p:tgtEl>
                                        <p:attrNameLst>
                                          <p:attrName>fillcolor</p:attrName>
                                        </p:attrNameLst>
                                      </p:cBhvr>
                                      <p:tavLst>
                                        <p:tav tm="0">
                                          <p:val>
                                            <p:clrVal>
                                              <a:schemeClr val="accent2"/>
                                            </p:clrVal>
                                          </p:val>
                                        </p:tav>
                                        <p:tav tm="50000">
                                          <p:val>
                                            <p:clrVal>
                                              <a:schemeClr val="hlink"/>
                                            </p:clrVal>
                                          </p:val>
                                        </p:tav>
                                      </p:tavLst>
                                    </p:anim>
                                    <p:set>
                                      <p:cBhvr>
                                        <p:cTn id="50" dur="80"/>
                                        <p:tgtEl>
                                          <p:spTgt spid="33803"/>
                                        </p:tgtEl>
                                        <p:attrNameLst>
                                          <p:attrName>fill.type</p:attrName>
                                        </p:attrNameLst>
                                      </p:cBhvr>
                                      <p:to>
                                        <p:strVal val="solid"/>
                                      </p:to>
                                    </p:set>
                                  </p:childTnLst>
                                </p:cTn>
                              </p:par>
                            </p:childTnLst>
                          </p:cTn>
                        </p:par>
                        <p:par>
                          <p:cTn id="51" fill="hold">
                            <p:stCondLst>
                              <p:cond delay="20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29710"/>
                                        </p:tgtEl>
                                        <p:attrNameLst>
                                          <p:attrName>style.visibility</p:attrName>
                                        </p:attrNameLst>
                                      </p:cBhvr>
                                      <p:to>
                                        <p:strVal val="visible"/>
                                      </p:to>
                                    </p:set>
                                    <p:anim calcmode="lin" valueType="num">
                                      <p:cBhvr>
                                        <p:cTn id="54" dur="500" fill="hold"/>
                                        <p:tgtEl>
                                          <p:spTgt spid="29710"/>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29710"/>
                                        </p:tgtEl>
                                        <p:attrNameLst>
                                          <p:attrName>ppt_y</p:attrName>
                                        </p:attrNameLst>
                                      </p:cBhvr>
                                      <p:tavLst>
                                        <p:tav tm="0">
                                          <p:val>
                                            <p:strVal val="#ppt_y"/>
                                          </p:val>
                                        </p:tav>
                                        <p:tav tm="100000">
                                          <p:val>
                                            <p:strVal val="#ppt_y"/>
                                          </p:val>
                                        </p:tav>
                                      </p:tavLst>
                                    </p:anim>
                                    <p:anim calcmode="lin" valueType="num">
                                      <p:cBhvr>
                                        <p:cTn id="56" dur="500" fill="hold"/>
                                        <p:tgtEl>
                                          <p:spTgt spid="29710"/>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29710"/>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29710"/>
                                        </p:tgtEl>
                                      </p:cBhvr>
                                    </p:animEffect>
                                  </p:childTnLst>
                                </p:cTn>
                              </p:par>
                            </p:childTnLst>
                          </p:cTn>
                        </p:par>
                        <p:par>
                          <p:cTn id="59" fill="hold">
                            <p:stCondLst>
                              <p:cond delay="2500"/>
                            </p:stCondLst>
                            <p:childTnLst>
                              <p:par>
                                <p:cTn id="60" presetID="37" presetClass="entr" presetSubtype="0" fill="hold" grpId="5" nodeType="afterEffect">
                                  <p:stCondLst>
                                    <p:cond delay="0"/>
                                  </p:stCondLst>
                                  <p:childTnLst>
                                    <p:set>
                                      <p:cBhvr>
                                        <p:cTn id="61" dur="1" fill="hold">
                                          <p:stCondLst>
                                            <p:cond delay="0"/>
                                          </p:stCondLst>
                                        </p:cTn>
                                        <p:tgtEl>
                                          <p:spTgt spid="29711"/>
                                        </p:tgtEl>
                                        <p:attrNameLst>
                                          <p:attrName>style.visibility</p:attrName>
                                        </p:attrNameLst>
                                      </p:cBhvr>
                                      <p:to>
                                        <p:strVal val="visible"/>
                                      </p:to>
                                    </p:set>
                                    <p:animEffect transition="in" filter="fade">
                                      <p:cBhvr>
                                        <p:cTn id="62" dur="1000"/>
                                        <p:tgtEl>
                                          <p:spTgt spid="29711"/>
                                        </p:tgtEl>
                                      </p:cBhvr>
                                    </p:animEffect>
                                    <p:anim calcmode="lin" valueType="num">
                                      <p:cBhvr>
                                        <p:cTn id="63" dur="1000" fill="hold"/>
                                        <p:tgtEl>
                                          <p:spTgt spid="29711"/>
                                        </p:tgtEl>
                                        <p:attrNameLst>
                                          <p:attrName>ppt_x</p:attrName>
                                        </p:attrNameLst>
                                      </p:cBhvr>
                                      <p:tavLst>
                                        <p:tav tm="0">
                                          <p:val>
                                            <p:strVal val="#ppt_x"/>
                                          </p:val>
                                        </p:tav>
                                        <p:tav tm="100000">
                                          <p:val>
                                            <p:strVal val="#ppt_x"/>
                                          </p:val>
                                        </p:tav>
                                      </p:tavLst>
                                    </p:anim>
                                    <p:anim calcmode="lin" valueType="num">
                                      <p:cBhvr>
                                        <p:cTn id="64" dur="900" decel="100000" fill="hold"/>
                                        <p:tgtEl>
                                          <p:spTgt spid="2971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29711"/>
                                        </p:tgtEl>
                                        <p:attrNameLst>
                                          <p:attrName>ppt_y</p:attrName>
                                        </p:attrNameLst>
                                      </p:cBhvr>
                                      <p:tavLst>
                                        <p:tav tm="0">
                                          <p:val>
                                            <p:strVal val="#ppt_y-.03"/>
                                          </p:val>
                                        </p:tav>
                                        <p:tav tm="100000">
                                          <p:val>
                                            <p:strVal val="#ppt_y"/>
                                          </p:val>
                                        </p:tav>
                                      </p:tavLst>
                                    </p:anim>
                                  </p:childTnLst>
                                </p:cTn>
                              </p:par>
                              <p:par>
                                <p:cTn id="66" presetID="27" presetClass="entr" presetSubtype="0" fill="hold" grpId="0" nodeType="withEffect">
                                  <p:stCondLst>
                                    <p:cond delay="0"/>
                                  </p:stCondLst>
                                  <p:iterate type="lt">
                                    <p:tmPct val="50000"/>
                                  </p:iterate>
                                  <p:childTnLst>
                                    <p:set>
                                      <p:cBhvr>
                                        <p:cTn id="67" dur="1" fill="hold">
                                          <p:stCondLst>
                                            <p:cond delay="0"/>
                                          </p:stCondLst>
                                        </p:cTn>
                                        <p:tgtEl>
                                          <p:spTgt spid="33802"/>
                                        </p:tgtEl>
                                        <p:attrNameLst>
                                          <p:attrName>style.visibility</p:attrName>
                                        </p:attrNameLst>
                                      </p:cBhvr>
                                      <p:to>
                                        <p:strVal val="visible"/>
                                      </p:to>
                                    </p:set>
                                    <p:anim calcmode="discrete" valueType="clr">
                                      <p:cBhvr override="childStyle">
                                        <p:cTn id="68" dur="80"/>
                                        <p:tgtEl>
                                          <p:spTgt spid="33802"/>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33802"/>
                                        </p:tgtEl>
                                        <p:attrNameLst>
                                          <p:attrName>fillcolor</p:attrName>
                                        </p:attrNameLst>
                                      </p:cBhvr>
                                      <p:tavLst>
                                        <p:tav tm="0">
                                          <p:val>
                                            <p:clrVal>
                                              <a:schemeClr val="accent2"/>
                                            </p:clrVal>
                                          </p:val>
                                        </p:tav>
                                        <p:tav tm="50000">
                                          <p:val>
                                            <p:clrVal>
                                              <a:schemeClr val="hlink"/>
                                            </p:clrVal>
                                          </p:val>
                                        </p:tav>
                                      </p:tavLst>
                                    </p:anim>
                                    <p:set>
                                      <p:cBhvr>
                                        <p:cTn id="70" dur="80"/>
                                        <p:tgtEl>
                                          <p:spTgt spid="33802"/>
                                        </p:tgtEl>
                                        <p:attrNameLst>
                                          <p:attrName>fill.type</p:attrName>
                                        </p:attrNameLst>
                                      </p:cBhvr>
                                      <p:to>
                                        <p:strVal val="solid"/>
                                      </p:to>
                                    </p:set>
                                  </p:childTnLst>
                                </p:cTn>
                              </p:par>
                            </p:childTnLst>
                          </p:cTn>
                        </p:par>
                        <p:par>
                          <p:cTn id="71" fill="hold">
                            <p:stCondLst>
                              <p:cond delay="350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29703"/>
                                        </p:tgtEl>
                                        <p:attrNameLst>
                                          <p:attrName>style.visibility</p:attrName>
                                        </p:attrNameLst>
                                      </p:cBhvr>
                                      <p:to>
                                        <p:strVal val="visible"/>
                                      </p:to>
                                    </p:set>
                                    <p:anim calcmode="lin" valueType="num">
                                      <p:cBhvr>
                                        <p:cTn id="74" dur="500" fill="hold"/>
                                        <p:tgtEl>
                                          <p:spTgt spid="29703"/>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29703"/>
                                        </p:tgtEl>
                                        <p:attrNameLst>
                                          <p:attrName>ppt_y</p:attrName>
                                        </p:attrNameLst>
                                      </p:cBhvr>
                                      <p:tavLst>
                                        <p:tav tm="0">
                                          <p:val>
                                            <p:strVal val="#ppt_y"/>
                                          </p:val>
                                        </p:tav>
                                        <p:tav tm="100000">
                                          <p:val>
                                            <p:strVal val="#ppt_y"/>
                                          </p:val>
                                        </p:tav>
                                      </p:tavLst>
                                    </p:anim>
                                    <p:anim calcmode="lin" valueType="num">
                                      <p:cBhvr>
                                        <p:cTn id="76" dur="500" fill="hold"/>
                                        <p:tgtEl>
                                          <p:spTgt spid="29703"/>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29703"/>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29703"/>
                                        </p:tgtEl>
                                      </p:cBhvr>
                                    </p:animEffect>
                                  </p:childTnLst>
                                </p:cTn>
                              </p:par>
                            </p:childTnLst>
                          </p:cTn>
                        </p:par>
                        <p:par>
                          <p:cTn id="79" fill="hold">
                            <p:stCondLst>
                              <p:cond delay="4000"/>
                            </p:stCondLst>
                            <p:childTnLst>
                              <p:par>
                                <p:cTn id="80" presetID="37" presetClass="entr" presetSubtype="0" fill="hold" grpId="0" nodeType="afterEffect">
                                  <p:stCondLst>
                                    <p:cond delay="0"/>
                                  </p:stCondLst>
                                  <p:childTnLst>
                                    <p:set>
                                      <p:cBhvr>
                                        <p:cTn id="81" dur="1" fill="hold">
                                          <p:stCondLst>
                                            <p:cond delay="0"/>
                                          </p:stCondLst>
                                        </p:cTn>
                                        <p:tgtEl>
                                          <p:spTgt spid="29702"/>
                                        </p:tgtEl>
                                        <p:attrNameLst>
                                          <p:attrName>style.visibility</p:attrName>
                                        </p:attrNameLst>
                                      </p:cBhvr>
                                      <p:to>
                                        <p:strVal val="visible"/>
                                      </p:to>
                                    </p:set>
                                    <p:animEffect transition="in" filter="fade">
                                      <p:cBhvr>
                                        <p:cTn id="82" dur="1000"/>
                                        <p:tgtEl>
                                          <p:spTgt spid="29702"/>
                                        </p:tgtEl>
                                      </p:cBhvr>
                                    </p:animEffect>
                                    <p:anim calcmode="lin" valueType="num">
                                      <p:cBhvr>
                                        <p:cTn id="83" dur="1000" fill="hold"/>
                                        <p:tgtEl>
                                          <p:spTgt spid="29702"/>
                                        </p:tgtEl>
                                        <p:attrNameLst>
                                          <p:attrName>ppt_x</p:attrName>
                                        </p:attrNameLst>
                                      </p:cBhvr>
                                      <p:tavLst>
                                        <p:tav tm="0">
                                          <p:val>
                                            <p:strVal val="#ppt_x"/>
                                          </p:val>
                                        </p:tav>
                                        <p:tav tm="100000">
                                          <p:val>
                                            <p:strVal val="#ppt_x"/>
                                          </p:val>
                                        </p:tav>
                                      </p:tavLst>
                                    </p:anim>
                                    <p:anim calcmode="lin" valueType="num">
                                      <p:cBhvr>
                                        <p:cTn id="84" dur="900" decel="100000" fill="hold"/>
                                        <p:tgtEl>
                                          <p:spTgt spid="29702"/>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9702"/>
                                        </p:tgtEl>
                                        <p:attrNameLst>
                                          <p:attrName>ppt_y</p:attrName>
                                        </p:attrNameLst>
                                      </p:cBhvr>
                                      <p:tavLst>
                                        <p:tav tm="0">
                                          <p:val>
                                            <p:strVal val="#ppt_y-.03"/>
                                          </p:val>
                                        </p:tav>
                                        <p:tav tm="100000">
                                          <p:val>
                                            <p:strVal val="#ppt_y"/>
                                          </p:val>
                                        </p:tav>
                                      </p:tavLst>
                                    </p:anim>
                                  </p:childTnLst>
                                </p:cTn>
                              </p:par>
                              <p:par>
                                <p:cTn id="86" presetID="27" presetClass="entr" presetSubtype="0" fill="hold" grpId="0" nodeType="withEffect">
                                  <p:stCondLst>
                                    <p:cond delay="0"/>
                                  </p:stCondLst>
                                  <p:iterate type="lt">
                                    <p:tmPct val="50000"/>
                                  </p:iterate>
                                  <p:childTnLst>
                                    <p:set>
                                      <p:cBhvr>
                                        <p:cTn id="87" dur="1" fill="hold">
                                          <p:stCondLst>
                                            <p:cond delay="0"/>
                                          </p:stCondLst>
                                        </p:cTn>
                                        <p:tgtEl>
                                          <p:spTgt spid="33796"/>
                                        </p:tgtEl>
                                        <p:attrNameLst>
                                          <p:attrName>style.visibility</p:attrName>
                                        </p:attrNameLst>
                                      </p:cBhvr>
                                      <p:to>
                                        <p:strVal val="visible"/>
                                      </p:to>
                                    </p:set>
                                    <p:anim calcmode="discrete" valueType="clr">
                                      <p:cBhvr override="childStyle">
                                        <p:cTn id="88" dur="80"/>
                                        <p:tgtEl>
                                          <p:spTgt spid="33796"/>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33796"/>
                                        </p:tgtEl>
                                        <p:attrNameLst>
                                          <p:attrName>fillcolor</p:attrName>
                                        </p:attrNameLst>
                                      </p:cBhvr>
                                      <p:tavLst>
                                        <p:tav tm="0">
                                          <p:val>
                                            <p:clrVal>
                                              <a:schemeClr val="accent2"/>
                                            </p:clrVal>
                                          </p:val>
                                        </p:tav>
                                        <p:tav tm="50000">
                                          <p:val>
                                            <p:clrVal>
                                              <a:schemeClr val="hlink"/>
                                            </p:clrVal>
                                          </p:val>
                                        </p:tav>
                                      </p:tavLst>
                                    </p:anim>
                                    <p:set>
                                      <p:cBhvr>
                                        <p:cTn id="90" dur="80"/>
                                        <p:tgtEl>
                                          <p:spTgt spid="33796"/>
                                        </p:tgtEl>
                                        <p:attrNameLst>
                                          <p:attrName>fill.type</p:attrName>
                                        </p:attrNameLst>
                                      </p:cBhvr>
                                      <p:to>
                                        <p:strVal val="solid"/>
                                      </p:to>
                                    </p:set>
                                  </p:childTnLst>
                                </p:cTn>
                              </p:par>
                            </p:childTnLst>
                          </p:cTn>
                        </p:par>
                        <p:par>
                          <p:cTn id="91" fill="hold">
                            <p:stCondLst>
                              <p:cond delay="5000"/>
                            </p:stCondLst>
                            <p:childTnLst>
                              <p:par>
                                <p:cTn id="92" presetID="41" presetClass="entr" presetSubtype="0" fill="hold" grpId="0" nodeType="afterEffect">
                                  <p:stCondLst>
                                    <p:cond delay="0"/>
                                  </p:stCondLst>
                                  <p:iterate type="lt">
                                    <p:tmPct val="10000"/>
                                  </p:iterate>
                                  <p:childTnLst>
                                    <p:set>
                                      <p:cBhvr>
                                        <p:cTn id="93" dur="1" fill="hold">
                                          <p:stCondLst>
                                            <p:cond delay="0"/>
                                          </p:stCondLst>
                                        </p:cTn>
                                        <p:tgtEl>
                                          <p:spTgt spid="29708"/>
                                        </p:tgtEl>
                                        <p:attrNameLst>
                                          <p:attrName>style.visibility</p:attrName>
                                        </p:attrNameLst>
                                      </p:cBhvr>
                                      <p:to>
                                        <p:strVal val="visible"/>
                                      </p:to>
                                    </p:set>
                                    <p:anim calcmode="lin" valueType="num">
                                      <p:cBhvr>
                                        <p:cTn id="94" dur="500" fill="hold"/>
                                        <p:tgtEl>
                                          <p:spTgt spid="29708"/>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29708"/>
                                        </p:tgtEl>
                                        <p:attrNameLst>
                                          <p:attrName>ppt_y</p:attrName>
                                        </p:attrNameLst>
                                      </p:cBhvr>
                                      <p:tavLst>
                                        <p:tav tm="0">
                                          <p:val>
                                            <p:strVal val="#ppt_y"/>
                                          </p:val>
                                        </p:tav>
                                        <p:tav tm="100000">
                                          <p:val>
                                            <p:strVal val="#ppt_y"/>
                                          </p:val>
                                        </p:tav>
                                      </p:tavLst>
                                    </p:anim>
                                    <p:anim calcmode="lin" valueType="num">
                                      <p:cBhvr>
                                        <p:cTn id="96" dur="500" fill="hold"/>
                                        <p:tgtEl>
                                          <p:spTgt spid="29708"/>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29708"/>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29708"/>
                                        </p:tgtEl>
                                      </p:cBhvr>
                                    </p:animEffect>
                                  </p:childTnLst>
                                </p:cTn>
                              </p:par>
                            </p:childTnLst>
                          </p:cTn>
                        </p:par>
                        <p:par>
                          <p:cTn id="99" fill="hold">
                            <p:stCondLst>
                              <p:cond delay="5500"/>
                            </p:stCondLst>
                            <p:childTnLst>
                              <p:par>
                                <p:cTn id="100" presetID="37" presetClass="entr" presetSubtype="0" fill="hold" grpId="0" nodeType="afterEffect">
                                  <p:stCondLst>
                                    <p:cond delay="0"/>
                                  </p:stCondLst>
                                  <p:childTnLst>
                                    <p:set>
                                      <p:cBhvr>
                                        <p:cTn id="101" dur="1" fill="hold">
                                          <p:stCondLst>
                                            <p:cond delay="0"/>
                                          </p:stCondLst>
                                        </p:cTn>
                                        <p:tgtEl>
                                          <p:spTgt spid="29707"/>
                                        </p:tgtEl>
                                        <p:attrNameLst>
                                          <p:attrName>style.visibility</p:attrName>
                                        </p:attrNameLst>
                                      </p:cBhvr>
                                      <p:to>
                                        <p:strVal val="visible"/>
                                      </p:to>
                                    </p:set>
                                    <p:animEffect transition="in" filter="fade">
                                      <p:cBhvr>
                                        <p:cTn id="102" dur="1000"/>
                                        <p:tgtEl>
                                          <p:spTgt spid="29707"/>
                                        </p:tgtEl>
                                      </p:cBhvr>
                                    </p:animEffect>
                                    <p:anim calcmode="lin" valueType="num">
                                      <p:cBhvr>
                                        <p:cTn id="103" dur="1000" fill="hold"/>
                                        <p:tgtEl>
                                          <p:spTgt spid="29707"/>
                                        </p:tgtEl>
                                        <p:attrNameLst>
                                          <p:attrName>ppt_x</p:attrName>
                                        </p:attrNameLst>
                                      </p:cBhvr>
                                      <p:tavLst>
                                        <p:tav tm="0">
                                          <p:val>
                                            <p:strVal val="#ppt_x"/>
                                          </p:val>
                                        </p:tav>
                                        <p:tav tm="100000">
                                          <p:val>
                                            <p:strVal val="#ppt_x"/>
                                          </p:val>
                                        </p:tav>
                                      </p:tavLst>
                                    </p:anim>
                                    <p:anim calcmode="lin" valueType="num">
                                      <p:cBhvr>
                                        <p:cTn id="104" dur="900" decel="100000" fill="hold"/>
                                        <p:tgtEl>
                                          <p:spTgt spid="29707"/>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9707"/>
                                        </p:tgtEl>
                                        <p:attrNameLst>
                                          <p:attrName>ppt_y</p:attrName>
                                        </p:attrNameLst>
                                      </p:cBhvr>
                                      <p:tavLst>
                                        <p:tav tm="0">
                                          <p:val>
                                            <p:strVal val="#ppt_y-.03"/>
                                          </p:val>
                                        </p:tav>
                                        <p:tav tm="100000">
                                          <p:val>
                                            <p:strVal val="#ppt_y"/>
                                          </p:val>
                                        </p:tav>
                                      </p:tavLst>
                                    </p:anim>
                                  </p:childTnLst>
                                </p:cTn>
                              </p:par>
                              <p:par>
                                <p:cTn id="106" presetID="27" presetClass="entr" presetSubtype="0" fill="hold" grpId="0" nodeType="withEffect">
                                  <p:stCondLst>
                                    <p:cond delay="0"/>
                                  </p:stCondLst>
                                  <p:iterate type="lt">
                                    <p:tmPct val="50000"/>
                                  </p:iterate>
                                  <p:childTnLst>
                                    <p:set>
                                      <p:cBhvr>
                                        <p:cTn id="107" dur="1" fill="hold">
                                          <p:stCondLst>
                                            <p:cond delay="0"/>
                                          </p:stCondLst>
                                        </p:cTn>
                                        <p:tgtEl>
                                          <p:spTgt spid="33799"/>
                                        </p:tgtEl>
                                        <p:attrNameLst>
                                          <p:attrName>style.visibility</p:attrName>
                                        </p:attrNameLst>
                                      </p:cBhvr>
                                      <p:to>
                                        <p:strVal val="visible"/>
                                      </p:to>
                                    </p:set>
                                    <p:anim calcmode="discrete" valueType="clr">
                                      <p:cBhvr override="childStyle">
                                        <p:cTn id="108" dur="80"/>
                                        <p:tgtEl>
                                          <p:spTgt spid="33799"/>
                                        </p:tgtEl>
                                        <p:attrNameLst>
                                          <p:attrName>style.color</p:attrName>
                                        </p:attrNameLst>
                                      </p:cBhvr>
                                      <p:tavLst>
                                        <p:tav tm="0">
                                          <p:val>
                                            <p:clrVal>
                                              <a:schemeClr val="accent2"/>
                                            </p:clrVal>
                                          </p:val>
                                        </p:tav>
                                        <p:tav tm="50000">
                                          <p:val>
                                            <p:clrVal>
                                              <a:schemeClr val="hlink"/>
                                            </p:clrVal>
                                          </p:val>
                                        </p:tav>
                                      </p:tavLst>
                                    </p:anim>
                                    <p:anim calcmode="discrete" valueType="clr">
                                      <p:cBhvr>
                                        <p:cTn id="109" dur="80"/>
                                        <p:tgtEl>
                                          <p:spTgt spid="33799"/>
                                        </p:tgtEl>
                                        <p:attrNameLst>
                                          <p:attrName>fillcolor</p:attrName>
                                        </p:attrNameLst>
                                      </p:cBhvr>
                                      <p:tavLst>
                                        <p:tav tm="0">
                                          <p:val>
                                            <p:clrVal>
                                              <a:schemeClr val="accent2"/>
                                            </p:clrVal>
                                          </p:val>
                                        </p:tav>
                                        <p:tav tm="50000">
                                          <p:val>
                                            <p:clrVal>
                                              <a:schemeClr val="hlink"/>
                                            </p:clrVal>
                                          </p:val>
                                        </p:tav>
                                      </p:tavLst>
                                    </p:anim>
                                    <p:set>
                                      <p:cBhvr>
                                        <p:cTn id="110" dur="80"/>
                                        <p:tgtEl>
                                          <p:spTgt spid="3379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P spid="29716" grpId="0" animBg="1"/>
      <p:bldP spid="29716" grpId="1" animBg="1"/>
      <p:bldP spid="29716" grpId="2" animBg="1"/>
      <p:bldP spid="29716" grpId="3" animBg="1"/>
      <p:bldP spid="29715" grpId="0" animBg="1"/>
      <p:bldP spid="29715" grpId="1" animBg="1"/>
      <p:bldP spid="29715" grpId="2" animBg="1"/>
      <p:bldP spid="29715" grpId="3" animBg="1"/>
      <p:bldP spid="29715" grpId="4" animBg="1"/>
      <p:bldP spid="29715" grpId="5" animBg="1"/>
      <p:bldP spid="29715" grpId="6" animBg="1"/>
      <p:bldP spid="29715" grpId="7" animBg="1"/>
      <p:bldP spid="29715" grpId="8" animBg="1"/>
      <p:bldP spid="29715" grpId="9" animBg="1"/>
      <p:bldP spid="29715" grpId="10" animBg="1"/>
      <p:bldP spid="29715" grpId="11" animBg="1"/>
      <p:bldP spid="29715" grpId="12" animBg="1"/>
      <p:bldP spid="29715" grpId="13" animBg="1"/>
      <p:bldP spid="29715" grpId="14" animBg="1"/>
      <p:bldP spid="29715" grpId="15" animBg="1"/>
      <p:bldP spid="29715" grpId="16" animBg="1"/>
      <p:bldP spid="29715" grpId="17" animBg="1"/>
      <p:bldP spid="29715" grpId="18" animBg="1"/>
      <p:bldP spid="29715" grpId="19" animBg="1"/>
      <p:bldP spid="29715" grpId="20" animBg="1"/>
      <p:bldP spid="33803" grpId="0"/>
      <p:bldP spid="33803" grpId="1"/>
      <p:bldP spid="29710" grpId="0" animBg="1"/>
      <p:bldP spid="29711" grpId="1" animBg="1"/>
      <p:bldP spid="29711" grpId="2" animBg="1"/>
      <p:bldP spid="29711" grpId="3" animBg="1"/>
      <p:bldP spid="29711" grpId="4" animBg="1"/>
      <p:bldP spid="29711" grpId="5" animBg="1"/>
      <p:bldP spid="29715" grpId="22" animBg="1"/>
      <p:bldP spid="33802" grpId="0"/>
      <p:bldP spid="29703" grpId="0" animBg="1"/>
      <p:bldP spid="29702" grpId="0" animBg="1"/>
      <p:bldP spid="33796" grpId="0"/>
      <p:bldP spid="29708" grpId="0" animBg="1"/>
      <p:bldP spid="29707" grpId="0" animBg="1"/>
      <p:bldP spid="337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XuMUU0b"/>
          <p:cNvPicPr>
            <a:picLocks noChangeAspect="1"/>
          </p:cNvPicPr>
          <p:nvPr/>
        </p:nvPicPr>
        <p:blipFill>
          <a:blip r:embed="rId1"/>
          <a:stretch>
            <a:fillRect/>
          </a:stretch>
        </p:blipFill>
        <p:spPr>
          <a:xfrm>
            <a:off x="5386070" y="1840865"/>
            <a:ext cx="6441440" cy="3176905"/>
          </a:xfrm>
          <a:prstGeom prst="rect">
            <a:avLst/>
          </a:prstGeom>
        </p:spPr>
      </p:pic>
      <p:sp>
        <p:nvSpPr>
          <p:cNvPr id="3" name="文本框 2"/>
          <p:cNvSpPr txBox="1"/>
          <p:nvPr>
            <p:custDataLst>
              <p:tags r:id="rId2"/>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How to crack a hash</a:t>
            </a:r>
            <a:endParaRPr lang="en-US" altLang="zh-CN"/>
          </a:p>
        </p:txBody>
      </p:sp>
      <p:sp>
        <p:nvSpPr>
          <p:cNvPr id="4" name="文本框 3"/>
          <p:cNvSpPr txBox="1"/>
          <p:nvPr>
            <p:custDataLst>
              <p:tags r:id="rId3"/>
            </p:custDataLst>
          </p:nvPr>
        </p:nvSpPr>
        <p:spPr>
          <a:xfrm>
            <a:off x="838200" y="1786255"/>
            <a:ext cx="4719955" cy="459740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Dictionary and Brute Force Attacks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Reverse Lookup Tables</a:t>
            </a:r>
            <a:endParaRPr lang="en-US" altLang="zh-CN" sz="1800"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sz="1800" b="1" dirty="0">
                <a:solidFill>
                  <a:schemeClr val="tx1"/>
                </a:solidFill>
                <a:latin typeface="黑体 (Body)" charset="0"/>
                <a:ea typeface="+mn-ea"/>
                <a:cs typeface="黑体 (Body)" charset="0"/>
              </a:rPr>
              <a:t>Rainbow Tables</a:t>
            </a:r>
            <a:endParaRPr lang="en-US" altLang="zh-CN" sz="1800" b="1" dirty="0">
              <a:solidFill>
                <a:schemeClr val="tx1"/>
              </a:solidFill>
              <a:latin typeface="黑体 (Body)" charset="0"/>
              <a:ea typeface="+mn-ea"/>
              <a:cs typeface="黑体 (Body)" charset="0"/>
            </a:endParaRPr>
          </a:p>
          <a:p>
            <a:pPr marL="342900" indent="-342900">
              <a:lnSpc>
                <a:spcPct val="150000"/>
              </a:lnSpc>
            </a:pPr>
            <a:r>
              <a:rPr lang="en-US" altLang="zh-CN" sz="1800" b="1" dirty="0">
                <a:solidFill>
                  <a:schemeClr val="tx1"/>
                </a:solidFill>
                <a:latin typeface="黑体 (Body)" charset="0"/>
                <a:ea typeface="+mn-ea"/>
                <a:cs typeface="黑体 (Body)" charset="0"/>
              </a:rPr>
              <a:t>NOTE</a:t>
            </a:r>
            <a:r>
              <a:rPr lang="en-US" altLang="zh-CN" sz="1800" dirty="0">
                <a:solidFill>
                  <a:schemeClr val="tx1"/>
                </a:solidFill>
                <a:latin typeface="黑体 (Body)" charset="0"/>
                <a:ea typeface="+mn-ea"/>
                <a:cs typeface="黑体 (Body)" charset="0"/>
              </a:rPr>
              <a:t>:  Simply hashing the password a single time does not sufficiently protect the password. Use </a:t>
            </a:r>
            <a:r>
              <a:rPr lang="en-US" altLang="zh-CN" sz="1800" b="1" dirty="0">
                <a:solidFill>
                  <a:schemeClr val="tx1"/>
                </a:solidFill>
                <a:latin typeface="黑体 (Body)" charset="0"/>
                <a:ea typeface="+mn-ea"/>
                <a:cs typeface="黑体 (Body)" charset="0"/>
              </a:rPr>
              <a:t>iterative</a:t>
            </a:r>
            <a:r>
              <a:rPr lang="en-US" altLang="zh-CN" sz="1800" dirty="0">
                <a:solidFill>
                  <a:schemeClr val="tx1"/>
                </a:solidFill>
                <a:latin typeface="黑体 (Body)" charset="0"/>
                <a:ea typeface="+mn-ea"/>
                <a:cs typeface="黑体 (Body)" charset="0"/>
              </a:rPr>
              <a:t> </a:t>
            </a:r>
            <a:r>
              <a:rPr lang="en-US" altLang="zh-CN" sz="1800" b="1" dirty="0">
                <a:solidFill>
                  <a:schemeClr val="tx1"/>
                </a:solidFill>
                <a:latin typeface="黑体 (Body)" charset="0"/>
                <a:ea typeface="+mn-ea"/>
                <a:cs typeface="黑体 (Body)" charset="0"/>
              </a:rPr>
              <a:t>hashing</a:t>
            </a:r>
            <a:r>
              <a:rPr lang="en-US" altLang="zh-CN" sz="1800" dirty="0">
                <a:solidFill>
                  <a:schemeClr val="tx1"/>
                </a:solidFill>
                <a:latin typeface="黑体 (Body)" charset="0"/>
                <a:ea typeface="+mn-ea"/>
                <a:cs typeface="黑体 (Body)" charset="0"/>
              </a:rPr>
              <a:t> with a </a:t>
            </a:r>
            <a:r>
              <a:rPr lang="en-US" altLang="zh-CN" sz="1800" b="1" dirty="0">
                <a:solidFill>
                  <a:schemeClr val="tx1"/>
                </a:solidFill>
                <a:latin typeface="黑体 (Body)" charset="0"/>
                <a:ea typeface="+mn-ea"/>
                <a:cs typeface="黑体 (Body)" charset="0"/>
              </a:rPr>
              <a:t>random salt</a:t>
            </a:r>
            <a:r>
              <a:rPr lang="en-US" altLang="zh-CN" sz="1800" dirty="0">
                <a:solidFill>
                  <a:schemeClr val="tx1"/>
                </a:solidFill>
                <a:latin typeface="黑体 (Body)" charset="0"/>
                <a:ea typeface="+mn-ea"/>
                <a:cs typeface="黑体 (Body)" charset="0"/>
              </a:rPr>
              <a:t> to make the hash strong.</a:t>
            </a:r>
            <a:endParaRPr lang="en-US" altLang="zh-CN" sz="1800" dirty="0">
              <a:solidFill>
                <a:schemeClr val="accent2">
                  <a:lumMod val="75000"/>
                </a:schemeClr>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par>
                                <p:cTn id="25" presetID="27" presetClass="entr" presetSubtype="0" fill="hold" grpId="0" nodeType="withEffect">
                                  <p:stCondLst>
                                    <p:cond delay="0"/>
                                  </p:stCondLst>
                                  <p:iterate type="lt">
                                    <p:tmPct val="50000"/>
                                  </p:iterate>
                                  <p:childTnLst>
                                    <p:set>
                                      <p:cBhvr>
                                        <p:cTn id="26"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27" dur="10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10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29" dur="100"/>
                                        <p:tgtEl>
                                          <p:spTgt spid="4">
                                            <p:txEl>
                                              <p:pRg st="4" end="4"/>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Salting</a:t>
            </a:r>
            <a:endParaRPr lang="en-US" altLang="zh-CN"/>
          </a:p>
        </p:txBody>
      </p:sp>
      <p:sp>
        <p:nvSpPr>
          <p:cNvPr id="4" name="文本框 3"/>
          <p:cNvSpPr txBox="1"/>
          <p:nvPr>
            <p:custDataLst>
              <p:tags r:id="rId2"/>
            </p:custDataLst>
          </p:nvPr>
        </p:nvSpPr>
        <p:spPr>
          <a:xfrm>
            <a:off x="5772150" y="1691005"/>
            <a:ext cx="5581650" cy="2649855"/>
          </a:xfrm>
          <a:prstGeom prst="rect">
            <a:avLst/>
          </a:prstGeom>
        </p:spPr>
        <p:txBody>
          <a:bodyPr vert="horz" lIns="91440" tIns="45720" rIns="91440" bIns="45720" rtlCol="0">
            <a:normAutofit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 salt is a random sequence of bytes that is added to the password before being digested. This causes the digest to be different than the normal encryption. It protects us really well against </a:t>
            </a:r>
            <a:r>
              <a:rPr lang="en-US" altLang="zh-CN" b="1" dirty="0">
                <a:solidFill>
                  <a:schemeClr val="tx1"/>
                </a:solidFill>
                <a:latin typeface="黑体 (Body)" charset="0"/>
                <a:ea typeface="+mn-ea"/>
                <a:cs typeface="黑体 (Body)" charset="0"/>
              </a:rPr>
              <a:t>rainbow tables/dictionary attacks.</a:t>
            </a:r>
            <a:endParaRPr lang="en-US" altLang="zh-CN" b="1" dirty="0">
              <a:solidFill>
                <a:schemeClr val="tx1"/>
              </a:solidFill>
              <a:latin typeface="黑体 (Body)" charset="0"/>
              <a:ea typeface="+mn-ea"/>
              <a:cs typeface="黑体 (Body)" charset="0"/>
            </a:endParaRPr>
          </a:p>
        </p:txBody>
      </p:sp>
      <p:pic>
        <p:nvPicPr>
          <p:cNvPr id="2" name="Picture 1" descr="MeaslyGrippingAmazontreeboa-small"/>
          <p:cNvPicPr>
            <a:picLocks noChangeAspect="1"/>
          </p:cNvPicPr>
          <p:nvPr/>
        </p:nvPicPr>
        <p:blipFill>
          <a:blip r:embed="rId3"/>
          <a:stretch>
            <a:fillRect/>
          </a:stretch>
        </p:blipFill>
        <p:spPr>
          <a:xfrm>
            <a:off x="1780540" y="1691005"/>
            <a:ext cx="2649855" cy="2649855"/>
          </a:xfrm>
          <a:prstGeom prst="rect">
            <a:avLst/>
          </a:prstGeom>
        </p:spPr>
      </p:pic>
      <p:pic>
        <p:nvPicPr>
          <p:cNvPr id="5" name="Picture 4" descr="2a34c7f2e658f6ae74f3869f2aa5886f-crypt-text-render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340860"/>
            <a:ext cx="6562090" cy="1828800"/>
          </a:xfrm>
          <a:prstGeom prst="rect">
            <a:avLst/>
          </a:prstGeom>
        </p:spPr>
      </p:pic>
    </p:spTree>
    <p:custDataLst>
      <p:tags r:id="rId6"/>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p:cNvSpPr/>
          <p:nvPr>
            <p:custDataLst>
              <p:tags r:id="rId1"/>
            </p:custDataLst>
          </p:nvPr>
        </p:nvSpPr>
        <p:spPr bwMode="auto">
          <a:xfrm flipH="1">
            <a:off x="3997326" y="2884489"/>
            <a:ext cx="609600" cy="417512"/>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1</a:t>
            </a:r>
            <a:endParaRPr lang="zh-CN" altLang="en-US" sz="2400" kern="0" dirty="0">
              <a:solidFill>
                <a:schemeClr val="bg1"/>
              </a:solidFill>
              <a:latin typeface="+mn-lt"/>
              <a:ea typeface="+mn-ea"/>
            </a:endParaRPr>
          </a:p>
        </p:txBody>
      </p:sp>
      <p:sp>
        <p:nvSpPr>
          <p:cNvPr id="6" name="MH_Entry_1">
            <a:hlinkClick r:id="rId2" action="ppaction://hlinksldjump"/>
          </p:cNvPr>
          <p:cNvSpPr/>
          <p:nvPr>
            <p:custDataLst>
              <p:tags r:id="rId3"/>
            </p:custDataLst>
          </p:nvPr>
        </p:nvSpPr>
        <p:spPr bwMode="auto">
          <a:xfrm flipH="1">
            <a:off x="3997326" y="2795589"/>
            <a:ext cx="4291013" cy="6000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Password Management</a:t>
            </a:r>
            <a:endParaRPr lang="en-US" altLang="zh-CN" sz="2400" dirty="0">
              <a:solidFill>
                <a:schemeClr val="tx1"/>
              </a:solidFill>
            </a:endParaRPr>
          </a:p>
        </p:txBody>
      </p:sp>
      <p:sp>
        <p:nvSpPr>
          <p:cNvPr id="30" name="MH_Number_1">
            <a:hlinkClick r:id="rId4" action="ppaction://hlinksldjump"/>
          </p:cNvPr>
          <p:cNvSpPr/>
          <p:nvPr>
            <p:custDataLst>
              <p:tags r:id="rId5"/>
            </p:custDataLst>
          </p:nvPr>
        </p:nvSpPr>
        <p:spPr bwMode="auto">
          <a:xfrm flipH="1">
            <a:off x="3997326" y="3914776"/>
            <a:ext cx="609600" cy="417513"/>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chemeClr val="accent1"/>
          </a:solidFill>
          <a:ln w="25400" cap="flat" cmpd="sng" algn="ctr">
            <a:noFill/>
            <a:prstDash val="solid"/>
          </a:ln>
          <a:effectLst/>
        </p:spPr>
        <p:txBody>
          <a:bodyPr lIns="0" tIns="0" rIns="144000" bIns="0" anchor="ctr">
            <a:normAutofit/>
          </a:bodyPr>
          <a:lstStyle/>
          <a:p>
            <a:pPr algn="ctr" eaLnBrk="1" hangingPunct="1">
              <a:spcBef>
                <a:spcPts val="0"/>
              </a:spcBef>
              <a:spcAft>
                <a:spcPts val="0"/>
              </a:spcAft>
              <a:defRPr/>
            </a:pPr>
            <a:r>
              <a:rPr lang="en-US" altLang="zh-CN" sz="2400" kern="0">
                <a:solidFill>
                  <a:schemeClr val="bg1"/>
                </a:solidFill>
                <a:latin typeface="+mn-lt"/>
                <a:ea typeface="+mn-ea"/>
              </a:rPr>
              <a:t>2</a:t>
            </a:r>
            <a:endParaRPr lang="zh-CN" altLang="en-US" sz="2400" kern="0" dirty="0">
              <a:solidFill>
                <a:schemeClr val="bg1"/>
              </a:solidFill>
              <a:latin typeface="+mn-lt"/>
              <a:ea typeface="+mn-ea"/>
            </a:endParaRPr>
          </a:p>
        </p:txBody>
      </p:sp>
      <p:sp>
        <p:nvSpPr>
          <p:cNvPr id="31" name="MH_Entry_1">
            <a:hlinkClick r:id="rId4" action="ppaction://hlinksldjump"/>
          </p:cNvPr>
          <p:cNvSpPr/>
          <p:nvPr>
            <p:custDataLst>
              <p:tags r:id="rId6"/>
            </p:custDataLst>
          </p:nvPr>
        </p:nvSpPr>
        <p:spPr bwMode="auto">
          <a:xfrm flipH="1">
            <a:off x="3997326" y="3825876"/>
            <a:ext cx="4291013" cy="6016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nSpc>
                <a:spcPct val="130000"/>
              </a:lnSpc>
              <a:buFont typeface="Arial" panose="020B0604020202090204" pitchFamily="34" charset="0"/>
              <a:buNone/>
              <a:defRPr/>
            </a:pPr>
            <a:r>
              <a:rPr lang="en-US" altLang="zh-CN" sz="2400" dirty="0">
                <a:solidFill>
                  <a:schemeClr val="tx1"/>
                </a:solidFill>
              </a:rPr>
              <a:t>Hasing Algorithms</a:t>
            </a:r>
            <a:endParaRPr lang="en-US" altLang="zh-CN" sz="2400" dirty="0">
              <a:solidFill>
                <a:schemeClr val="tx1"/>
              </a:solidFill>
            </a:endParaRPr>
          </a:p>
        </p:txBody>
      </p:sp>
      <p:sp>
        <p:nvSpPr>
          <p:cNvPr id="10" name="文本框 9"/>
          <p:cNvSpPr txBox="1"/>
          <p:nvPr>
            <p:custDataLst>
              <p:tags r:id="rId7"/>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dirty="0"/>
              <a:t>Table of Contents</a:t>
            </a:r>
            <a:endParaRPr lang="en-US" altLang="zh-CN" dirty="0"/>
          </a:p>
        </p:txBody>
      </p:sp>
    </p:spTree>
    <p:custDataLst>
      <p:tags r:id="rId8"/>
    </p:custData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Where to hash?</a:t>
            </a:r>
            <a:endParaRPr lang="en-US" altLang="zh-CN"/>
          </a:p>
        </p:txBody>
      </p:sp>
      <p:sp>
        <p:nvSpPr>
          <p:cNvPr id="4" name="文本框 3"/>
          <p:cNvSpPr txBox="1"/>
          <p:nvPr>
            <p:custDataLst>
              <p:tags r:id="rId2"/>
            </p:custDataLst>
          </p:nvPr>
        </p:nvSpPr>
        <p:spPr>
          <a:xfrm>
            <a:off x="838200" y="1786255"/>
            <a:ext cx="10516235" cy="449326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 salt is a random sequence of bytes that is added to the password before being digested. This causes the digest to be different than the normal encryption. It protects us really well against rainbow tables/dictionary attacks.</a:t>
            </a: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Conclusion</a:t>
            </a:r>
            <a:endParaRPr lang="en-US" altLang="zh-CN"/>
          </a:p>
        </p:txBody>
      </p:sp>
      <p:sp>
        <p:nvSpPr>
          <p:cNvPr id="4" name="文本框 3"/>
          <p:cNvSpPr txBox="1"/>
          <p:nvPr>
            <p:custDataLst>
              <p:tags r:id="rId2"/>
            </p:custDataLst>
          </p:nvPr>
        </p:nvSpPr>
        <p:spPr>
          <a:xfrm>
            <a:off x="838200" y="1786255"/>
            <a:ext cx="10516235" cy="4493260"/>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Storing passwords as hashes.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Hashing should be done in server side.</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slow hashing algorithms.</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Use iterative hashing with a random salt to make the hash strong.</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b="1" dirty="0">
                <a:solidFill>
                  <a:schemeClr val="tx1"/>
                </a:solidFill>
                <a:latin typeface="黑体 (Body)" charset="0"/>
                <a:ea typeface="+mn-ea"/>
                <a:cs typeface="黑体 (Body)" charset="0"/>
              </a:rPr>
              <a:t>The best way is not to store passwords at all, but… sometimes you have to.</a:t>
            </a:r>
            <a:endParaRPr lang="en-US" altLang="zh-CN" b="1"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a:p>
            <a:pPr>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38200" y="568960"/>
            <a:ext cx="10515600" cy="1121728"/>
          </a:xfrm>
          <a:prstGeom prst="rect">
            <a:avLst/>
          </a:prstGeom>
        </p:spPr>
        <p:txBody>
          <a:bodyPr vert="horz" lIns="91440" tIns="45720" rIns="91440" bIns="45720" rtlCol="0" anchor="ctr">
            <a:normAutofit/>
          </a:bodyPr>
          <a:lstStyle>
            <a:lvl1pPr defTabSz="914400" eaLnBrk="1" latinLnBrk="0" hangingPunct="1">
              <a:lnSpc>
                <a:spcPct val="90000"/>
              </a:lnSpc>
              <a:spcAft>
                <a:spcPts val="0"/>
              </a:spcAft>
              <a:buNone/>
              <a:defRPr sz="4400" b="1">
                <a:solidFill>
                  <a:schemeClr val="accent1">
                    <a:lumMod val="50000"/>
                  </a:schemeClr>
                </a:solidFill>
                <a:effectLst>
                  <a:glow rad="139700">
                    <a:srgbClr val="60A8FF">
                      <a:alpha val="14902"/>
                    </a:srgbClr>
                  </a:glow>
                </a:effectLst>
                <a:latin typeface="+mj-lt"/>
                <a:ea typeface="+mj-ea"/>
                <a:cs typeface="+mj-cs"/>
              </a:defRPr>
            </a:lvl1pPr>
          </a:lstStyle>
          <a:p>
            <a:r>
              <a:rPr lang="en-US" altLang="zh-CN"/>
              <a:t>Ref</a:t>
            </a:r>
            <a:endParaRPr lang="en-US" altLang="zh-CN"/>
          </a:p>
        </p:txBody>
      </p:sp>
      <p:sp>
        <p:nvSpPr>
          <p:cNvPr id="4" name="文本框 3"/>
          <p:cNvSpPr txBox="1"/>
          <p:nvPr>
            <p:custDataLst>
              <p:tags r:id="rId2"/>
            </p:custDataLst>
          </p:nvPr>
        </p:nvSpPr>
        <p:spPr>
          <a:xfrm>
            <a:off x="838200" y="1786255"/>
            <a:ext cx="10515600" cy="4493260"/>
          </a:xfrm>
          <a:prstGeom prst="rect">
            <a:avLst/>
          </a:prstGeom>
        </p:spPr>
        <p:txBody>
          <a:bodyPr vert="horz" lIns="91440" tIns="45720" rIns="91440" bIns="45720" rtlCol="0">
            <a:normAutofit fontScale="90000" lnSpcReduction="2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http://www.sha1-online.com/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https://freerainbowtables.com/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https://crackstation.net/hashing-security.htm</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https://medium.com/analytics-vidhya/password-hashing-pbkdf2-scrypt-bcrypt-and-argon2-e25aaf41598e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https://www.alexedwards.net/blog/how-to-hash-and-verify-passwords-with-argon2-in-go</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https://blog.jscrambler.com/how-to-store-passwords-safely/</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https://blog.jscrambler.com/hashing-algorithms/#:~:text=Hashing%20algorithms%20are%20functions%20that,to%20read%20its%20content%20anymore.</a:t>
            </a:r>
            <a:endParaRPr lang="en-US" altLang="zh-CN" dirty="0">
              <a:solidFill>
                <a:schemeClr val="accent2">
                  <a:lumMod val="75000"/>
                </a:schemeClr>
              </a:solidFill>
              <a:latin typeface="黑体 (Body)" charset="0"/>
              <a:ea typeface="+mn-ea"/>
              <a:cs typeface="黑体 (Body)" charset="0"/>
            </a:endParaRPr>
          </a:p>
          <a:p>
            <a:pPr marL="285750" indent="-285750">
              <a:lnSpc>
                <a:spcPct val="150000"/>
              </a:lnSpc>
              <a:buFont typeface="Arial" panose="020B0604020202090204" pitchFamily="34" charset="0"/>
              <a:buChar char="•"/>
            </a:pPr>
            <a:r>
              <a:rPr lang="en-US" altLang="zh-CN" dirty="0">
                <a:solidFill>
                  <a:schemeClr val="accent2">
                    <a:lumMod val="75000"/>
                  </a:schemeClr>
                </a:solidFill>
                <a:latin typeface="黑体 (Body)" charset="0"/>
                <a:ea typeface="+mn-ea"/>
                <a:cs typeface="黑体 (Body)" charset="0"/>
              </a:rPr>
              <a:t>https://www.php.net/manual/en/faq.passwords.php</a:t>
            </a:r>
            <a:endParaRPr lang="en-US" altLang="zh-CN" dirty="0">
              <a:solidFill>
                <a:schemeClr val="accent2">
                  <a:lumMod val="75000"/>
                </a:schemeClr>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z="7200" smtClean="0">
                <a:effectLst/>
              </a:rPr>
              <a:t>THANK YOU</a:t>
            </a:r>
            <a:endParaRPr lang="zh-CN" altLang="en-US" sz="7200" dirty="0">
              <a:effectLst/>
            </a:endParaRPr>
          </a:p>
        </p:txBody>
      </p:sp>
    </p:spTree>
    <p:custDataLst>
      <p:tags r:id="rId2"/>
    </p:custData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Password Management</a:t>
            </a:r>
            <a:endParaRPr lang="en-US" altLang="zh-CN"/>
          </a:p>
        </p:txBody>
      </p:sp>
      <p:sp>
        <p:nvSpPr>
          <p:cNvPr id="5" name="内容占位符 4"/>
          <p:cNvSpPr>
            <a:spLocks noGrp="1"/>
          </p:cNvSpPr>
          <p:nvPr>
            <p:ph idx="1"/>
            <p:custDataLst>
              <p:tags r:id="rId2"/>
            </p:custDataLst>
          </p:nvPr>
        </p:nvSpPr>
        <p:spPr>
          <a:xfrm>
            <a:off x="1105535" y="5646420"/>
            <a:ext cx="10515600" cy="559435"/>
          </a:xfrm>
        </p:spPr>
        <p:txBody>
          <a:bodyPr>
            <a:normAutofit fontScale="90000" lnSpcReduction="20000"/>
          </a:bodyPr>
          <a:lstStyle/>
          <a:p>
            <a:pPr algn="ctr">
              <a:lnSpc>
                <a:spcPct val="150000"/>
              </a:lnSpc>
            </a:pPr>
            <a:r>
              <a:rPr lang="en-US" altLang="zh-CN">
                <a:latin typeface="黑体 (Body)" charset="0"/>
                <a:cs typeface="黑体 (Body)" charset="0"/>
              </a:rPr>
              <a:t>Flashback</a:t>
            </a:r>
            <a:r>
              <a:rPr lang="vi-VN" altLang="en-US">
                <a:latin typeface="黑体 (Body)" charset="0"/>
                <a:cs typeface="黑体 (Body)" charset="0"/>
              </a:rPr>
              <a:t>: </a:t>
            </a:r>
            <a:r>
              <a:rPr lang="vi-VN" altLang="en-US" b="1">
                <a:solidFill>
                  <a:schemeClr val="accent2">
                    <a:lumMod val="75000"/>
                  </a:schemeClr>
                </a:solidFill>
                <a:latin typeface="黑体 (Body)" charset="0"/>
                <a:cs typeface="黑体 (Body)" charset="0"/>
              </a:rPr>
              <a:t>Nokia VitalSuite®</a:t>
            </a:r>
            <a:endParaRPr lang="vi-VN" altLang="en-US" b="1">
              <a:solidFill>
                <a:schemeClr val="accent2">
                  <a:lumMod val="75000"/>
                </a:schemeClr>
              </a:solidFill>
              <a:latin typeface="黑体 (Body)" charset="0"/>
              <a:cs typeface="黑体 (Body)" charset="0"/>
            </a:endParaRPr>
          </a:p>
        </p:txBody>
      </p:sp>
      <p:pic>
        <p:nvPicPr>
          <p:cNvPr id="3" name="Picture 2" descr="unnamed"/>
          <p:cNvPicPr>
            <a:picLocks noChangeAspect="1"/>
          </p:cNvPicPr>
          <p:nvPr/>
        </p:nvPicPr>
        <p:blipFill>
          <a:blip r:embed="rId3"/>
          <a:stretch>
            <a:fillRect/>
          </a:stretch>
        </p:blipFill>
        <p:spPr>
          <a:xfrm>
            <a:off x="2828290" y="1658620"/>
            <a:ext cx="7070090" cy="3976370"/>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2"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Nokia VitalSuite®</a:t>
            </a:r>
            <a:endParaRPr lang="zh-CN" altLang="en-US" dirty="0"/>
          </a:p>
        </p:txBody>
      </p:sp>
      <p:pic>
        <p:nvPicPr>
          <p:cNvPr id="4" name="Picture 3" descr="unnamed"/>
          <p:cNvPicPr>
            <a:picLocks noChangeAspect="1"/>
          </p:cNvPicPr>
          <p:nvPr/>
        </p:nvPicPr>
        <p:blipFill>
          <a:blip r:embed="rId2"/>
          <a:stretch>
            <a:fillRect/>
          </a:stretch>
        </p:blipFill>
        <p:spPr>
          <a:xfrm>
            <a:off x="838200" y="2208530"/>
            <a:ext cx="2849245" cy="3157220"/>
          </a:xfrm>
          <a:prstGeom prst="rect">
            <a:avLst/>
          </a:prstGeom>
        </p:spPr>
      </p:pic>
      <p:sp>
        <p:nvSpPr>
          <p:cNvPr id="7" name="Oval Callout 6"/>
          <p:cNvSpPr/>
          <p:nvPr/>
        </p:nvSpPr>
        <p:spPr>
          <a:xfrm>
            <a:off x="2669540" y="1691005"/>
            <a:ext cx="1428750" cy="868680"/>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Sale VitalSuite for EU</a:t>
            </a:r>
            <a:endParaRPr lang="en-US" sz="1200"/>
          </a:p>
        </p:txBody>
      </p:sp>
      <p:pic>
        <p:nvPicPr>
          <p:cNvPr id="8" name="Picture 7" descr="https___us.boell.org_sites_default_files_uploads_2016_06_brexit"/>
          <p:cNvPicPr>
            <a:picLocks noChangeAspect="1"/>
          </p:cNvPicPr>
          <p:nvPr/>
        </p:nvPicPr>
        <p:blipFill>
          <a:blip r:embed="rId3"/>
          <a:stretch>
            <a:fillRect/>
          </a:stretch>
        </p:blipFill>
        <p:spPr>
          <a:xfrm>
            <a:off x="7465695" y="2629535"/>
            <a:ext cx="3888105" cy="2592070"/>
          </a:xfrm>
          <a:prstGeom prst="rect">
            <a:avLst/>
          </a:prstGeom>
        </p:spPr>
      </p:pic>
      <p:sp>
        <p:nvSpPr>
          <p:cNvPr id="9" name="Oval Callout 8"/>
          <p:cNvSpPr/>
          <p:nvPr/>
        </p:nvSpPr>
        <p:spPr>
          <a:xfrm>
            <a:off x="3611245" y="3260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0" name="Oval Callout 9"/>
          <p:cNvSpPr/>
          <p:nvPr/>
        </p:nvSpPr>
        <p:spPr>
          <a:xfrm>
            <a:off x="1039495" y="3672205"/>
            <a:ext cx="556260" cy="338455"/>
          </a:xfrm>
          <a:prstGeom prst="wedgeEllipseCallout">
            <a:avLst>
              <a:gd name="adj1" fmla="val 71118"/>
              <a:gd name="adj2" fmla="val 49812"/>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sp>
        <p:nvSpPr>
          <p:cNvPr id="11" name="Oval Callout 10"/>
          <p:cNvSpPr/>
          <p:nvPr/>
        </p:nvSpPr>
        <p:spPr>
          <a:xfrm>
            <a:off x="2669540" y="3895090"/>
            <a:ext cx="556260" cy="338455"/>
          </a:xfrm>
          <a:prstGeom prst="wedgeEllipseCallout">
            <a:avLst>
              <a:gd name="adj1" fmla="val -56400"/>
              <a:gd name="adj2" fmla="val 68640"/>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sz="1200"/>
              <a:t>Ok</a:t>
            </a:r>
            <a:endParaRPr lang="en-US" sz="1200"/>
          </a:p>
        </p:txBody>
      </p:sp>
      <p:pic>
        <p:nvPicPr>
          <p:cNvPr id="12" name="Picture 11" descr="GDPR-Compliance-and-Requirements-General-Data-Protection-Regulation"/>
          <p:cNvPicPr>
            <a:picLocks noChangeAspect="1"/>
          </p:cNvPicPr>
          <p:nvPr/>
        </p:nvPicPr>
        <p:blipFill>
          <a:blip r:embed="rId4"/>
          <a:stretch>
            <a:fillRect/>
          </a:stretch>
        </p:blipFill>
        <p:spPr>
          <a:xfrm>
            <a:off x="5012690" y="3532505"/>
            <a:ext cx="1607185" cy="1062990"/>
          </a:xfrm>
          <a:prstGeom prst="rect">
            <a:avLst/>
          </a:prstGeom>
        </p:spPr>
      </p:pic>
      <p:sp>
        <p:nvSpPr>
          <p:cNvPr id="13" name="Right Arrow 12"/>
          <p:cNvSpPr/>
          <p:nvPr/>
        </p:nvSpPr>
        <p:spPr>
          <a:xfrm>
            <a:off x="4019550" y="397891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
        <p:nvSpPr>
          <p:cNvPr id="14" name="Right Arrow 13"/>
          <p:cNvSpPr/>
          <p:nvPr/>
        </p:nvSpPr>
        <p:spPr>
          <a:xfrm>
            <a:off x="6750050" y="3968750"/>
            <a:ext cx="889000" cy="1905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en-US"/>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37"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par>
                          <p:cTn id="10" fill="hold">
                            <p:stCondLst>
                              <p:cond delay="92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9"/>
                                        </p:tgtEl>
                                        <p:attrNameLst>
                                          <p:attrName>style.visibility</p:attrName>
                                        </p:attrNameLst>
                                      </p:cBhvr>
                                      <p:to>
                                        <p:strVal val="visible"/>
                                      </p:to>
                                    </p:set>
                                    <p:anim calcmode="discrete" valueType="clr">
                                      <p:cBhvr override="childStyle">
                                        <p:cTn id="13"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9"/>
                                        </p:tgtEl>
                                        <p:attrNameLst>
                                          <p:attrName>fillcolor</p:attrName>
                                        </p:attrNameLst>
                                      </p:cBhvr>
                                      <p:tavLst>
                                        <p:tav tm="0">
                                          <p:val>
                                            <p:clrVal>
                                              <a:schemeClr val="accent2"/>
                                            </p:clrVal>
                                          </p:val>
                                        </p:tav>
                                        <p:tav tm="50000">
                                          <p:val>
                                            <p:clrVal>
                                              <a:schemeClr val="hlink"/>
                                            </p:clrVal>
                                          </p:val>
                                        </p:tav>
                                      </p:tavLst>
                                    </p:anim>
                                    <p:set>
                                      <p:cBhvr>
                                        <p:cTn id="15" dur="80"/>
                                        <p:tgtEl>
                                          <p:spTgt spid="9"/>
                                        </p:tgtEl>
                                        <p:attrNameLst>
                                          <p:attrName>fill.type</p:attrName>
                                        </p:attrNameLst>
                                      </p:cBhvr>
                                      <p:to>
                                        <p:strVal val="solid"/>
                                      </p:to>
                                    </p:set>
                                  </p:childTnLst>
                                </p:cTn>
                              </p:par>
                            </p:childTnLst>
                          </p:cTn>
                        </p:par>
                        <p:par>
                          <p:cTn id="16" fill="hold">
                            <p:stCondLst>
                              <p:cond delay="104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11"/>
                                        </p:tgtEl>
                                        <p:attrNameLst>
                                          <p:attrName>style.visibility</p:attrName>
                                        </p:attrNameLst>
                                      </p:cBhvr>
                                      <p:to>
                                        <p:strVal val="visible"/>
                                      </p:to>
                                    </p:set>
                                    <p:anim calcmode="discrete" valueType="clr">
                                      <p:cBhvr override="childStyle">
                                        <p:cTn id="1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1"/>
                                        </p:tgtEl>
                                        <p:attrNameLst>
                                          <p:attrName>fillcolor</p:attrName>
                                        </p:attrNameLst>
                                      </p:cBhvr>
                                      <p:tavLst>
                                        <p:tav tm="0">
                                          <p:val>
                                            <p:clrVal>
                                              <a:schemeClr val="accent2"/>
                                            </p:clrVal>
                                          </p:val>
                                        </p:tav>
                                        <p:tav tm="50000">
                                          <p:val>
                                            <p:clrVal>
                                              <a:schemeClr val="hlink"/>
                                            </p:clrVal>
                                          </p:val>
                                        </p:tav>
                                      </p:tavLst>
                                    </p:anim>
                                    <p:set>
                                      <p:cBhvr>
                                        <p:cTn id="21" dur="80"/>
                                        <p:tgtEl>
                                          <p:spTgt spid="11"/>
                                        </p:tgtEl>
                                        <p:attrNameLst>
                                          <p:attrName>fill.type</p:attrName>
                                        </p:attrNameLst>
                                      </p:cBhvr>
                                      <p:to>
                                        <p:strVal val="solid"/>
                                      </p:to>
                                    </p:set>
                                  </p:childTnLst>
                                </p:cTn>
                              </p:par>
                            </p:childTnLst>
                          </p:cTn>
                        </p:par>
                        <p:par>
                          <p:cTn id="22" fill="hold">
                            <p:stCondLst>
                              <p:cond delay="116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10"/>
                                        </p:tgtEl>
                                        <p:attrNameLst>
                                          <p:attrName>style.visibility</p:attrName>
                                        </p:attrNameLst>
                                      </p:cBhvr>
                                      <p:to>
                                        <p:strVal val="visible"/>
                                      </p:to>
                                    </p:set>
                                    <p:anim calcmode="discrete" valueType="clr">
                                      <p:cBhvr override="childStyle">
                                        <p:cTn id="25"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0"/>
                                        </p:tgtEl>
                                        <p:attrNameLst>
                                          <p:attrName>fillcolor</p:attrName>
                                        </p:attrNameLst>
                                      </p:cBhvr>
                                      <p:tavLst>
                                        <p:tav tm="0">
                                          <p:val>
                                            <p:clrVal>
                                              <a:schemeClr val="accent2"/>
                                            </p:clrVal>
                                          </p:val>
                                        </p:tav>
                                        <p:tav tm="50000">
                                          <p:val>
                                            <p:clrVal>
                                              <a:schemeClr val="hlink"/>
                                            </p:clrVal>
                                          </p:val>
                                        </p:tav>
                                      </p:tavLst>
                                    </p:anim>
                                    <p:set>
                                      <p:cBhvr>
                                        <p:cTn id="27" dur="80"/>
                                        <p:tgtEl>
                                          <p:spTgt spid="10"/>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34" presetClass="entr" presetSubtype="0" fill="hold" grpId="1" nodeType="clickEffect">
                                  <p:stCondLst>
                                    <p:cond delay="0"/>
                                  </p:stCondLst>
                                  <p:childTnLst>
                                    <p:set>
                                      <p:cBhvr>
                                        <p:cTn id="37" dur="1" fill="hold">
                                          <p:stCondLst>
                                            <p:cond delay="0"/>
                                          </p:stCondLst>
                                        </p:cTn>
                                        <p:tgtEl>
                                          <p:spTgt spid="13"/>
                                        </p:tgtEl>
                                        <p:attrNameLst>
                                          <p:attrName>style.visibility</p:attrName>
                                        </p:attrNameLst>
                                      </p:cBhvr>
                                      <p:to>
                                        <p:strVal val="visible"/>
                                      </p:to>
                                    </p:set>
                                    <p:anim from="(-#ppt_w/2)" to="(#ppt_x)" calcmode="lin" valueType="num">
                                      <p:cBhvr>
                                        <p:cTn id="38" dur="600" fill="hold">
                                          <p:stCondLst>
                                            <p:cond delay="0"/>
                                          </p:stCondLst>
                                        </p:cTn>
                                        <p:tgtEl>
                                          <p:spTgt spid="13"/>
                                        </p:tgtEl>
                                        <p:attrNameLst>
                                          <p:attrName>ppt_x</p:attrName>
                                        </p:attrNameLst>
                                      </p:cBhvr>
                                    </p:anim>
                                    <p:anim from="0" to="-1.0" calcmode="lin" valueType="num">
                                      <p:cBhvr>
                                        <p:cTn id="39" dur="200" decel="50000" autoRev="1" fill="hold">
                                          <p:stCondLst>
                                            <p:cond delay="600"/>
                                          </p:stCondLst>
                                        </p:cTn>
                                        <p:tgtEl>
                                          <p:spTgt spid="13"/>
                                        </p:tgtEl>
                                        <p:attrNameLst>
                                          <p:attrName>xshear</p:attrName>
                                        </p:attrNameLst>
                                      </p:cBhvr>
                                    </p:anim>
                                    <p:animScale>
                                      <p:cBhvr>
                                        <p:cTn id="40" dur="200" decel="100000" autoRev="1" fill="hold">
                                          <p:stCondLst>
                                            <p:cond delay="600"/>
                                          </p:stCondLst>
                                        </p:cTn>
                                        <p:tgtEl>
                                          <p:spTgt spid="13"/>
                                        </p:tgtEl>
                                      </p:cBhvr>
                                      <p:from x="100000" y="100000"/>
                                      <p:to x="80000" y="100000"/>
                                    </p:animScale>
                                    <p:anim by="(#ppt_h/3+#ppt_w*0.1)" calcmode="lin" valueType="num">
                                      <p:cBhvr additive="sum">
                                        <p:cTn id="41" dur="200" decel="100000" autoRev="1" fill="hold">
                                          <p:stCondLst>
                                            <p:cond delay="600"/>
                                          </p:stCondLst>
                                        </p:cTn>
                                        <p:tgtEl>
                                          <p:spTgt spid="13"/>
                                        </p:tgtEl>
                                        <p:attrNameLst>
                                          <p:attrName>ppt_x</p:attrName>
                                        </p:attrNameLst>
                                      </p:cBhvr>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80">
                                          <p:stCondLst>
                                            <p:cond delay="0"/>
                                          </p:stCondLst>
                                        </p:cTn>
                                        <p:tgtEl>
                                          <p:spTgt spid="12"/>
                                        </p:tgtEl>
                                      </p:cBhvr>
                                    </p:animEffect>
                                    <p:anim calcmode="lin" valueType="num">
                                      <p:cBhvr>
                                        <p:cTn id="4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2" dur="26">
                                          <p:stCondLst>
                                            <p:cond delay="650"/>
                                          </p:stCondLst>
                                        </p:cTn>
                                        <p:tgtEl>
                                          <p:spTgt spid="12"/>
                                        </p:tgtEl>
                                      </p:cBhvr>
                                      <p:to x="100000" y="60000"/>
                                    </p:animScale>
                                    <p:animScale>
                                      <p:cBhvr>
                                        <p:cTn id="53" dur="166" decel="50000">
                                          <p:stCondLst>
                                            <p:cond delay="676"/>
                                          </p:stCondLst>
                                        </p:cTn>
                                        <p:tgtEl>
                                          <p:spTgt spid="12"/>
                                        </p:tgtEl>
                                      </p:cBhvr>
                                      <p:to x="100000" y="100000"/>
                                    </p:animScale>
                                    <p:animScale>
                                      <p:cBhvr>
                                        <p:cTn id="54" dur="26">
                                          <p:stCondLst>
                                            <p:cond delay="1312"/>
                                          </p:stCondLst>
                                        </p:cTn>
                                        <p:tgtEl>
                                          <p:spTgt spid="12"/>
                                        </p:tgtEl>
                                      </p:cBhvr>
                                      <p:to x="100000" y="80000"/>
                                    </p:animScale>
                                    <p:animScale>
                                      <p:cBhvr>
                                        <p:cTn id="55" dur="166" decel="50000">
                                          <p:stCondLst>
                                            <p:cond delay="1338"/>
                                          </p:stCondLst>
                                        </p:cTn>
                                        <p:tgtEl>
                                          <p:spTgt spid="12"/>
                                        </p:tgtEl>
                                      </p:cBhvr>
                                      <p:to x="100000" y="100000"/>
                                    </p:animScale>
                                    <p:animScale>
                                      <p:cBhvr>
                                        <p:cTn id="56" dur="26">
                                          <p:stCondLst>
                                            <p:cond delay="1642"/>
                                          </p:stCondLst>
                                        </p:cTn>
                                        <p:tgtEl>
                                          <p:spTgt spid="12"/>
                                        </p:tgtEl>
                                      </p:cBhvr>
                                      <p:to x="100000" y="90000"/>
                                    </p:animScale>
                                    <p:animScale>
                                      <p:cBhvr>
                                        <p:cTn id="57" dur="166" decel="50000">
                                          <p:stCondLst>
                                            <p:cond delay="1668"/>
                                          </p:stCondLst>
                                        </p:cTn>
                                        <p:tgtEl>
                                          <p:spTgt spid="12"/>
                                        </p:tgtEl>
                                      </p:cBhvr>
                                      <p:to x="100000" y="100000"/>
                                    </p:animScale>
                                    <p:animScale>
                                      <p:cBhvr>
                                        <p:cTn id="58" dur="26">
                                          <p:stCondLst>
                                            <p:cond delay="1808"/>
                                          </p:stCondLst>
                                        </p:cTn>
                                        <p:tgtEl>
                                          <p:spTgt spid="12"/>
                                        </p:tgtEl>
                                      </p:cBhvr>
                                      <p:to x="100000" y="95000"/>
                                    </p:animScale>
                                    <p:animScale>
                                      <p:cBhvr>
                                        <p:cTn id="59" dur="166" decel="50000">
                                          <p:stCondLst>
                                            <p:cond delay="1834"/>
                                          </p:stCondLst>
                                        </p:cTn>
                                        <p:tgtEl>
                                          <p:spTgt spid="12"/>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34"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from="(-#ppt_w/2)" to="(#ppt_x)" calcmode="lin" valueType="num">
                                      <p:cBhvr>
                                        <p:cTn id="64" dur="600" fill="hold">
                                          <p:stCondLst>
                                            <p:cond delay="0"/>
                                          </p:stCondLst>
                                        </p:cTn>
                                        <p:tgtEl>
                                          <p:spTgt spid="14"/>
                                        </p:tgtEl>
                                        <p:attrNameLst>
                                          <p:attrName>ppt_x</p:attrName>
                                        </p:attrNameLst>
                                      </p:cBhvr>
                                    </p:anim>
                                    <p:anim from="0" to="-1.0" calcmode="lin" valueType="num">
                                      <p:cBhvr>
                                        <p:cTn id="65" dur="200" decel="50000" autoRev="1" fill="hold">
                                          <p:stCondLst>
                                            <p:cond delay="600"/>
                                          </p:stCondLst>
                                        </p:cTn>
                                        <p:tgtEl>
                                          <p:spTgt spid="14"/>
                                        </p:tgtEl>
                                        <p:attrNameLst>
                                          <p:attrName>xshear</p:attrName>
                                        </p:attrNameLst>
                                      </p:cBhvr>
                                    </p:anim>
                                    <p:animScale>
                                      <p:cBhvr>
                                        <p:cTn id="66" dur="200" decel="100000" autoRev="1" fill="hold">
                                          <p:stCondLst>
                                            <p:cond delay="600"/>
                                          </p:stCondLst>
                                        </p:cTn>
                                        <p:tgtEl>
                                          <p:spTgt spid="14"/>
                                        </p:tgtEl>
                                      </p:cBhvr>
                                      <p:from x="100000" y="100000"/>
                                      <p:to x="80000" y="100000"/>
                                    </p:animScale>
                                    <p:anim by="(#ppt_h/3+#ppt_w*0.1)" calcmode="lin" valueType="num">
                                      <p:cBhvr additive="sum">
                                        <p:cTn id="67" dur="200" decel="100000" autoRev="1" fill="hold">
                                          <p:stCondLst>
                                            <p:cond delay="600"/>
                                          </p:stCondLst>
                                        </p:cTn>
                                        <p:tgtEl>
                                          <p:spTgt spid="1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9" grpId="0" animBg="1"/>
      <p:bldP spid="11" grpId="0" animBg="1"/>
      <p:bldP spid="10" grpId="0" animBg="1"/>
      <p:bldP spid="13" grpId="0" animBg="1"/>
      <p:bldP spid="13" grpId="1"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sers/long.n/Documents/working/roadmap/GDPR (1).jpgGDPR (1)"/>
          <p:cNvPicPr preferRelativeResize="0"/>
          <p:nvPr>
            <p:custDataLst>
              <p:tags r:id="rId1"/>
            </p:custDataLst>
          </p:nvPr>
        </p:nvPicPr>
        <p:blipFill rotWithShape="1">
          <a:blip r:embed="rId2"/>
          <a:srcRect/>
          <a:stretch>
            <a:fillRect/>
          </a:stretch>
        </p:blipFill>
        <p:spPr>
          <a:xfrm>
            <a:off x="5975350" y="1752600"/>
            <a:ext cx="5304155" cy="3977640"/>
          </a:xfrm>
          <a:prstGeom prst="rect">
            <a:avLst/>
          </a:prstGeom>
        </p:spPr>
      </p:pic>
      <p:sp>
        <p:nvSpPr>
          <p:cNvPr id="3" name="文本框 2"/>
          <p:cNvSpPr txBox="1"/>
          <p:nvPr>
            <p:custDataLst>
              <p:tags r:id="rId3"/>
            </p:custDataLst>
          </p:nvPr>
        </p:nvSpPr>
        <p:spPr>
          <a:xfrm>
            <a:off x="822325" y="723265"/>
            <a:ext cx="4164965" cy="1050925"/>
          </a:xfrm>
          <a:prstGeom prst="rect">
            <a:avLst/>
          </a:prstGeom>
        </p:spPr>
        <p:txBody>
          <a:bodyPr vert="horz" lIns="91440" tIns="45720" rIns="91440" bIns="45720" rtlCol="0" anchor="t" anchorCtr="0">
            <a:normAutofit fontScale="90000"/>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GDPR - General Data Protection Regulation</a:t>
            </a:r>
            <a:endParaRPr lang="en-US" altLang="zh-CN" sz="3200" dirty="0">
              <a:latin typeface="黑体 (Headings)" charset="0"/>
              <a:cs typeface="黑体 (Headings)" charset="0"/>
            </a:endParaRPr>
          </a:p>
        </p:txBody>
      </p:sp>
      <p:sp>
        <p:nvSpPr>
          <p:cNvPr id="4" name="文本框 3"/>
          <p:cNvSpPr txBox="1"/>
          <p:nvPr>
            <p:custDataLst>
              <p:tags r:id="rId4"/>
            </p:custDataLst>
          </p:nvPr>
        </p:nvSpPr>
        <p:spPr>
          <a:xfrm>
            <a:off x="822325" y="1774825"/>
            <a:ext cx="4666615" cy="3955415"/>
          </a:xfrm>
          <a:prstGeom prst="rect">
            <a:avLst/>
          </a:prstGeom>
        </p:spPr>
        <p:txBody>
          <a:bodyPr vert="horz" lIns="91440" tIns="45720" rIns="91440" bIns="45720" rtlCol="0">
            <a:normAutofit fontScale="7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zh-CN" altLang="en-US" dirty="0">
                <a:ea typeface="+mn-ea"/>
                <a:cs typeface="Arial" panose="020B0604020202090204" pitchFamily="34" charset="0"/>
              </a:rPr>
              <a:t>1. This Regulation lays down rules relating to the protection of natural persons with regard to </a:t>
            </a:r>
            <a:r>
              <a:rPr lang="zh-CN" altLang="en-US" b="1" dirty="0">
                <a:ea typeface="+mn-ea"/>
                <a:cs typeface="Arial" panose="020B0604020202090204" pitchFamily="34" charset="0"/>
              </a:rPr>
              <a:t>the</a:t>
            </a:r>
            <a:r>
              <a:rPr lang="zh-CN" altLang="en-US" dirty="0">
                <a:ea typeface="+mn-ea"/>
                <a:cs typeface="Arial" panose="020B0604020202090204" pitchFamily="34" charset="0"/>
              </a:rPr>
              <a:t> </a:t>
            </a:r>
            <a:r>
              <a:rPr lang="zh-CN" altLang="en-US" b="1" dirty="0">
                <a:ea typeface="+mn-ea"/>
                <a:cs typeface="Arial" panose="020B0604020202090204" pitchFamily="34" charset="0"/>
              </a:rPr>
              <a:t>processing of personal data</a:t>
            </a:r>
            <a:r>
              <a:rPr lang="zh-CN" altLang="en-US" dirty="0">
                <a:ea typeface="+mn-ea"/>
                <a:cs typeface="Arial" panose="020B0604020202090204" pitchFamily="34" charset="0"/>
              </a:rPr>
              <a:t> and rules relating to the free movement of personal data.</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2. This Regulation protects fundamental rights and freedoms of natural persons and in particular their right to </a:t>
            </a:r>
            <a:r>
              <a:rPr lang="zh-CN" altLang="en-US" b="1" dirty="0">
                <a:ea typeface="+mn-ea"/>
                <a:cs typeface="Arial" panose="020B0604020202090204" pitchFamily="34" charset="0"/>
              </a:rPr>
              <a:t>the protection of personal data</a:t>
            </a:r>
            <a:r>
              <a:rPr lang="zh-CN" altLang="en-US" dirty="0">
                <a:ea typeface="+mn-ea"/>
                <a:cs typeface="Arial" panose="020B0604020202090204" pitchFamily="34" charset="0"/>
              </a:rPr>
              <a:t>.</a:t>
            </a:r>
            <a:endParaRPr lang="zh-CN" altLang="en-US" dirty="0">
              <a:ea typeface="+mn-ea"/>
              <a:cs typeface="Arial" panose="020B0604020202090204" pitchFamily="34" charset="0"/>
            </a:endParaRPr>
          </a:p>
          <a:p>
            <a:pPr>
              <a:lnSpc>
                <a:spcPct val="150000"/>
              </a:lnSpc>
            </a:pPr>
            <a:r>
              <a:rPr lang="zh-CN" altLang="en-US" dirty="0">
                <a:ea typeface="+mn-ea"/>
                <a:cs typeface="Arial" panose="020B0604020202090204" pitchFamily="34" charset="0"/>
              </a:rPr>
              <a:t>3. The free movement of personal data within the Union shall be neither restricted nor prohibited for reasons connected with the protection of natural persons with regard to the processing of personal data.</a:t>
            </a:r>
            <a:endParaRPr lang="zh-CN" altLang="en-US" dirty="0">
              <a:ea typeface="+mn-ea"/>
              <a:cs typeface="Arial" panose="020B0604020202090204" pitchFamily="34"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GDPR Compliance</a:t>
            </a:r>
            <a:endParaRPr lang="en-US" altLang="zh-CN" dirty="0"/>
          </a:p>
        </p:txBody>
      </p:sp>
      <p:sp>
        <p:nvSpPr>
          <p:cNvPr id="4" name="文本框 3"/>
          <p:cNvSpPr txBox="1"/>
          <p:nvPr>
            <p:custDataLst>
              <p:tags r:id="rId2"/>
            </p:custDataLst>
          </p:nvPr>
        </p:nvSpPr>
        <p:spPr>
          <a:xfrm>
            <a:off x="838200" y="1786255"/>
            <a:ext cx="5074920" cy="4223385"/>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b="1" dirty="0">
                <a:latin typeface="黑体 (Body)" charset="0"/>
                <a:ea typeface="+mn-ea"/>
                <a:cs typeface="黑体 (Body)" charset="0"/>
              </a:rPr>
              <a:t>Why </a:t>
            </a:r>
            <a:r>
              <a:rPr lang="en-US" altLang="zh-CN" b="1" dirty="0">
                <a:solidFill>
                  <a:schemeClr val="accent2">
                    <a:lumMod val="75000"/>
                  </a:schemeClr>
                </a:solidFill>
                <a:latin typeface="黑体 (Body)" charset="0"/>
                <a:ea typeface="+mn-ea"/>
                <a:cs typeface="黑体 (Body)" charset="0"/>
              </a:rPr>
              <a:t>VitalSuite® </a:t>
            </a:r>
            <a:r>
              <a:rPr lang="en-US" altLang="zh-CN" b="1" dirty="0">
                <a:solidFill>
                  <a:schemeClr val="tx1"/>
                </a:solidFill>
                <a:latin typeface="黑体 (Body)" charset="0"/>
                <a:ea typeface="+mn-ea"/>
                <a:cs typeface="黑体 (Body)" charset="0"/>
              </a:rPr>
              <a:t>did not meet the GDPR requierments?</a:t>
            </a:r>
            <a:endParaRPr lang="en-US" altLang="zh-CN" b="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1. Appending </a:t>
            </a:r>
            <a:r>
              <a:rPr lang="en-US" altLang="zh-CN" b="1" dirty="0">
                <a:solidFill>
                  <a:schemeClr val="tx1"/>
                </a:solidFill>
                <a:latin typeface="黑体 (Body)" charset="0"/>
                <a:ea typeface="+mn-ea"/>
                <a:cs typeface="黑体 (Body)" charset="0"/>
              </a:rPr>
              <a:t>personal </a:t>
            </a:r>
            <a:r>
              <a:rPr lang="en-US" altLang="zh-CN" dirty="0">
                <a:solidFill>
                  <a:schemeClr val="tx1"/>
                </a:solidFill>
                <a:latin typeface="黑体 (Body)" charset="0"/>
                <a:ea typeface="+mn-ea"/>
                <a:cs typeface="黑体 (Body)" charset="0"/>
              </a:rPr>
              <a:t>identifiable </a:t>
            </a:r>
            <a:r>
              <a:rPr lang="en-US" altLang="zh-CN" b="1" dirty="0">
                <a:solidFill>
                  <a:schemeClr val="tx1"/>
                </a:solidFill>
                <a:latin typeface="黑体 (Body)" charset="0"/>
                <a:ea typeface="+mn-ea"/>
                <a:cs typeface="黑体 (Body)" charset="0"/>
              </a:rPr>
              <a:t>information </a:t>
            </a:r>
            <a:r>
              <a:rPr lang="en-US" altLang="zh-CN" dirty="0">
                <a:solidFill>
                  <a:schemeClr val="tx1"/>
                </a:solidFill>
                <a:latin typeface="黑体 (Body)" charset="0"/>
                <a:ea typeface="+mn-ea"/>
                <a:cs typeface="黑体 (Body)" charset="0"/>
              </a:rPr>
              <a:t>to the the URL on form submissions, e.g: </a:t>
            </a:r>
            <a:r>
              <a:rPr lang="en-US" altLang="zh-CN" i="1" dirty="0">
                <a:solidFill>
                  <a:schemeClr val="tx1"/>
                </a:solidFill>
                <a:latin typeface="黑体 (Body)" charset="0"/>
                <a:ea typeface="+mn-ea"/>
                <a:cs typeface="黑体 (Body)" charset="0"/>
              </a:rPr>
              <a:t>192.168.83.172/login?username=admin&amp;password=admin</a:t>
            </a:r>
            <a:endParaRPr lang="en-US" altLang="zh-CN" b="1" i="1"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2. Storing user personal data such as: email, public key,... as </a:t>
            </a:r>
            <a:r>
              <a:rPr lang="en-US" altLang="zh-CN" b="1" dirty="0">
                <a:solidFill>
                  <a:schemeClr val="tx1"/>
                </a:solidFill>
                <a:latin typeface="黑体 (Body)" charset="0"/>
                <a:ea typeface="+mn-ea"/>
                <a:cs typeface="黑体 (Body)" charset="0"/>
              </a:rPr>
              <a:t>plan text</a:t>
            </a:r>
            <a:r>
              <a:rPr lang="en-US" altLang="zh-CN" dirty="0">
                <a:solidFill>
                  <a:schemeClr val="tx1"/>
                </a:solidFill>
                <a:latin typeface="黑体 (Body)" charset="0"/>
                <a:ea typeface="+mn-ea"/>
                <a:cs typeface="黑体 (Body)" charset="0"/>
              </a:rPr>
              <a:t> in database</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3. Repeated failed </a:t>
            </a:r>
            <a:r>
              <a:rPr lang="en-US" altLang="zh-CN" b="1" dirty="0">
                <a:solidFill>
                  <a:schemeClr val="tx1"/>
                </a:solidFill>
                <a:latin typeface="黑体 (Body)" charset="0"/>
                <a:ea typeface="+mn-ea"/>
                <a:cs typeface="黑体 (Body)" charset="0"/>
              </a:rPr>
              <a:t>login attempts</a:t>
            </a:r>
            <a:r>
              <a:rPr lang="en-US" altLang="zh-CN" dirty="0">
                <a:solidFill>
                  <a:schemeClr val="tx1"/>
                </a:solidFill>
                <a:latin typeface="黑体 (Body)" charset="0"/>
                <a:ea typeface="+mn-ea"/>
                <a:cs typeface="黑体 (Body)" charset="0"/>
              </a:rPr>
              <a:t>.</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tx1"/>
                </a:solidFill>
                <a:latin typeface="黑体 (Body)" charset="0"/>
                <a:ea typeface="+mn-ea"/>
                <a:cs typeface="黑体 (Body)" charset="0"/>
              </a:rPr>
              <a:t>4. Obsoleted </a:t>
            </a:r>
            <a:r>
              <a:rPr lang="en-US" altLang="zh-CN" b="1" dirty="0">
                <a:solidFill>
                  <a:schemeClr val="tx1"/>
                </a:solidFill>
                <a:latin typeface="黑体 (Body)" charset="0"/>
                <a:ea typeface="+mn-ea"/>
                <a:cs typeface="黑体 (Body)" charset="0"/>
              </a:rPr>
              <a:t>password hashing</a:t>
            </a:r>
            <a:r>
              <a:rPr lang="en-US" altLang="zh-CN" dirty="0">
                <a:solidFill>
                  <a:schemeClr val="tx1"/>
                </a:solidFill>
                <a:latin typeface="黑体 (Body)" charset="0"/>
                <a:ea typeface="+mn-ea"/>
                <a:cs typeface="黑体 (Body)" charset="0"/>
              </a:rPr>
              <a:t> algorithm.</a:t>
            </a:r>
            <a:endParaRPr lang="en-US" altLang="zh-CN" dirty="0">
              <a:solidFill>
                <a:schemeClr val="tx1"/>
              </a:solidFill>
              <a:latin typeface="黑体 (Body)" charset="0"/>
              <a:ea typeface="+mn-ea"/>
              <a:cs typeface="黑体 (Body)" charset="0"/>
            </a:endParaRPr>
          </a:p>
        </p:txBody>
      </p:sp>
      <p:sp>
        <p:nvSpPr>
          <p:cNvPr id="3" name="文本框 3"/>
          <p:cNvSpPr txBox="1"/>
          <p:nvPr>
            <p:custDataLst>
              <p:tags r:id="rId3"/>
            </p:custDataLst>
          </p:nvPr>
        </p:nvSpPr>
        <p:spPr>
          <a:xfrm>
            <a:off x="6278880" y="1786255"/>
            <a:ext cx="5074920" cy="4223385"/>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sz="1800" b="1" dirty="0">
                <a:solidFill>
                  <a:schemeClr val="tx1"/>
                </a:solidFill>
                <a:latin typeface="黑体 (Body)" charset="0"/>
                <a:ea typeface="+mn-ea"/>
                <a:cs typeface="黑体 (Body)" charset="0"/>
              </a:rPr>
              <a:t>What is the solutions?</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1. Send sensitive information in the request body.</a:t>
            </a:r>
            <a:endParaRPr lang="en-US" altLang="zh-CN" sz="1800" b="1"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2. encrypt/decrypt personal information when write into/read from database.</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3. Exponentially increase time between each login attemps, login attempt limit.</a:t>
            </a:r>
            <a:endParaRPr lang="en-US" altLang="zh-CN" sz="1800" dirty="0">
              <a:solidFill>
                <a:schemeClr val="tx1"/>
              </a:solidFill>
              <a:latin typeface="黑体 (Body)" charset="0"/>
              <a:ea typeface="+mn-ea"/>
              <a:cs typeface="黑体 (Body)" charset="0"/>
            </a:endParaRPr>
          </a:p>
          <a:p>
            <a:pPr>
              <a:lnSpc>
                <a:spcPct val="150000"/>
              </a:lnSpc>
            </a:pPr>
            <a:r>
              <a:rPr lang="en-US" altLang="zh-CN" sz="1800" dirty="0">
                <a:solidFill>
                  <a:schemeClr val="tx1"/>
                </a:solidFill>
                <a:latin typeface="黑体 (Body)" charset="0"/>
                <a:ea typeface="+mn-ea"/>
                <a:cs typeface="黑体 (Body)" charset="0"/>
              </a:rPr>
              <a:t>4. Up-to-date hashing algorithm for password that stored in database.</a:t>
            </a:r>
            <a:endParaRPr lang="en-US" altLang="zh-CN" sz="1800" dirty="0">
              <a:solidFill>
                <a:schemeClr val="tx1"/>
              </a:solidFill>
              <a:latin typeface="黑体 (Body)" charset="0"/>
              <a:ea typeface="+mn-ea"/>
              <a:cs typeface="黑体 (Body)" charset="0"/>
            </a:endParaRPr>
          </a:p>
        </p:txBody>
      </p:sp>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dirty="0"/>
              <a:t>Password Management</a:t>
            </a:r>
            <a:endParaRPr lang="zh-CN" altLang="en-US" dirty="0"/>
          </a:p>
        </p:txBody>
      </p:sp>
      <p:sp>
        <p:nvSpPr>
          <p:cNvPr id="4" name="文本框 3"/>
          <p:cNvSpPr txBox="1"/>
          <p:nvPr>
            <p:custDataLst>
              <p:tags r:id="rId2"/>
            </p:custDataLst>
          </p:nvPr>
        </p:nvSpPr>
        <p:spPr>
          <a:xfrm>
            <a:off x="838200" y="1786255"/>
            <a:ext cx="10516235" cy="4206875"/>
          </a:xfrm>
          <a:prstGeom prst="rect">
            <a:avLst/>
          </a:prstGeom>
        </p:spPr>
        <p:txBody>
          <a:bodyPr vert="horz" lIns="91440" tIns="45720" rIns="91440" bIns="45720" rtlCol="0">
            <a:no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security of users’ passwords is one of the most </a:t>
            </a:r>
            <a:r>
              <a:rPr lang="en-US" altLang="zh-CN" b="1" dirty="0">
                <a:solidFill>
                  <a:schemeClr val="tx1"/>
                </a:solidFill>
                <a:latin typeface="黑体 (Body)" charset="0"/>
                <a:ea typeface="+mn-ea"/>
                <a:cs typeface="黑体 (Body)" charset="0"/>
              </a:rPr>
              <a:t>important</a:t>
            </a:r>
            <a:r>
              <a:rPr lang="en-US" altLang="zh-CN" dirty="0">
                <a:solidFill>
                  <a:schemeClr val="tx1"/>
                </a:solidFill>
                <a:latin typeface="黑体 (Body)" charset="0"/>
                <a:ea typeface="+mn-ea"/>
                <a:cs typeface="黑体 (Body)" charset="0"/>
              </a:rPr>
              <a:t> aspects of developing your application.</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The </a:t>
            </a:r>
            <a:r>
              <a:rPr lang="en-US" altLang="zh-CN" b="1" dirty="0">
                <a:solidFill>
                  <a:schemeClr val="tx1"/>
                </a:solidFill>
                <a:latin typeface="黑体 (Body)" charset="0"/>
                <a:ea typeface="+mn-ea"/>
                <a:cs typeface="黑体 (Body)" charset="0"/>
              </a:rPr>
              <a:t>best way</a:t>
            </a:r>
            <a:r>
              <a:rPr lang="en-US" altLang="zh-CN" dirty="0">
                <a:solidFill>
                  <a:schemeClr val="tx1"/>
                </a:solidFill>
                <a:latin typeface="黑体 (Body)" charset="0"/>
                <a:ea typeface="+mn-ea"/>
                <a:cs typeface="黑体 (Body)" charset="0"/>
              </a:rPr>
              <a:t> is </a:t>
            </a:r>
            <a:r>
              <a:rPr lang="en-US" altLang="zh-CN" b="1" dirty="0">
                <a:solidFill>
                  <a:schemeClr val="tx1"/>
                </a:solidFill>
                <a:latin typeface="黑体 (Body)" charset="0"/>
                <a:ea typeface="+mn-ea"/>
                <a:cs typeface="黑体 (Body)" charset="0"/>
              </a:rPr>
              <a:t>not to store</a:t>
            </a:r>
            <a:r>
              <a:rPr lang="en-US" altLang="zh-CN" dirty="0">
                <a:solidFill>
                  <a:schemeClr val="tx1"/>
                </a:solidFill>
                <a:latin typeface="黑体 (Body)" charset="0"/>
                <a:ea typeface="+mn-ea"/>
                <a:cs typeface="黑体 (Body)" charset="0"/>
              </a:rPr>
              <a:t> passwords at all, but… sometimes you have to.</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 user's online and offline identity should not be threatened because your systems </a:t>
            </a:r>
            <a:r>
              <a:rPr lang="en-US" altLang="zh-CN" b="1" dirty="0">
                <a:solidFill>
                  <a:schemeClr val="tx1"/>
                </a:solidFill>
                <a:latin typeface="黑体 (Body)" charset="0"/>
                <a:ea typeface="+mn-ea"/>
                <a:cs typeface="黑体 (Body)" charset="0"/>
              </a:rPr>
              <a:t>failed </a:t>
            </a:r>
            <a:r>
              <a:rPr lang="en-US" altLang="zh-CN" dirty="0">
                <a:solidFill>
                  <a:schemeClr val="tx1"/>
                </a:solidFill>
                <a:latin typeface="黑体 (Body)" charset="0"/>
                <a:ea typeface="+mn-ea"/>
                <a:cs typeface="黑体 (Body)" charset="0"/>
              </a:rPr>
              <a:t>to be </a:t>
            </a:r>
            <a:r>
              <a:rPr lang="en-US" altLang="zh-CN" b="1" dirty="0">
                <a:solidFill>
                  <a:schemeClr val="tx1"/>
                </a:solidFill>
                <a:latin typeface="黑体 (Body)" charset="0"/>
                <a:ea typeface="+mn-ea"/>
                <a:cs typeface="黑体 (Body)" charset="0"/>
              </a:rPr>
              <a:t>secured </a:t>
            </a:r>
            <a:r>
              <a:rPr lang="en-US" altLang="zh-CN" dirty="0">
                <a:solidFill>
                  <a:schemeClr val="tx1"/>
                </a:solidFill>
                <a:latin typeface="黑体 (Body)" charset="0"/>
                <a:ea typeface="+mn-ea"/>
                <a:cs typeface="黑体 (Body)" charset="0"/>
              </a:rPr>
              <a:t>properly.</a:t>
            </a:r>
            <a:endParaRPr lang="en-US" altLang="zh-CN" dirty="0">
              <a:solidFill>
                <a:schemeClr val="tx1"/>
              </a:solidFill>
              <a:latin typeface="黑体 (Body)" charset="0"/>
              <a:ea typeface="+mn-ea"/>
              <a:cs typeface="黑体 (Body)" charset="0"/>
            </a:endParaRPr>
          </a:p>
          <a:p>
            <a:pPr marL="342900" indent="-342900">
              <a:lnSpc>
                <a:spcPct val="150000"/>
              </a:lnSpc>
              <a:buFont typeface="Arial" panose="020B0604020202090204" pitchFamily="34" charset="0"/>
              <a:buChar char="•"/>
            </a:pPr>
            <a:r>
              <a:rPr lang="en-US" altLang="zh-CN" dirty="0">
                <a:solidFill>
                  <a:schemeClr val="tx1"/>
                </a:solidFill>
                <a:latin typeface="黑体 (Body)" charset="0"/>
                <a:ea typeface="+mn-ea"/>
                <a:cs typeface="黑体 (Body)" charset="0"/>
              </a:rPr>
              <a:t>Any passwords that stored in your application's database can be stolen if the database is </a:t>
            </a:r>
            <a:r>
              <a:rPr lang="en-US" altLang="zh-CN" b="1" dirty="0">
                <a:solidFill>
                  <a:schemeClr val="tx1"/>
                </a:solidFill>
                <a:latin typeface="黑体 (Body)" charset="0"/>
                <a:ea typeface="+mn-ea"/>
                <a:cs typeface="黑体 (Body)" charset="0"/>
              </a:rPr>
              <a:t>compromised</a:t>
            </a:r>
            <a:r>
              <a:rPr lang="en-US" altLang="zh-CN" dirty="0">
                <a:solidFill>
                  <a:schemeClr val="tx1"/>
                </a:solidFill>
                <a:latin typeface="黑体 (Body)" charset="0"/>
                <a:ea typeface="+mn-ea"/>
                <a:cs typeface="黑体 (Body)" charset="0"/>
              </a:rPr>
              <a:t>, and then immediately used to compromise not only your application, but also the accounts of your users on </a:t>
            </a:r>
            <a:r>
              <a:rPr lang="en-US" altLang="zh-CN" b="1" dirty="0">
                <a:solidFill>
                  <a:schemeClr val="tx1"/>
                </a:solidFill>
                <a:latin typeface="黑体 (Body)" charset="0"/>
                <a:ea typeface="+mn-ea"/>
                <a:cs typeface="黑体 (Body)" charset="0"/>
              </a:rPr>
              <a:t>other services</a:t>
            </a:r>
            <a:r>
              <a:rPr lang="en-US" altLang="zh-CN" dirty="0">
                <a:solidFill>
                  <a:schemeClr val="tx1"/>
                </a:solidFill>
                <a:latin typeface="黑体 (Body)" charset="0"/>
                <a:ea typeface="+mn-ea"/>
                <a:cs typeface="黑体 (Body)" charset="0"/>
              </a:rPr>
              <a:t>, if they do not use unique passwords.</a:t>
            </a:r>
            <a:endParaRPr lang="en-US" altLang="zh-CN" dirty="0">
              <a:solidFill>
                <a:schemeClr val="tx1"/>
              </a:solidFill>
              <a:latin typeface="黑体 (Body)" charset="0"/>
              <a:ea typeface="+mn-ea"/>
              <a:cs typeface="黑体 (Body)" charset="0"/>
            </a:endParaRPr>
          </a:p>
          <a:p>
            <a:pPr marL="342900" indent="-342900">
              <a:lnSpc>
                <a:spcPct val="150000"/>
              </a:lnSpc>
            </a:pPr>
            <a:endParaRPr lang="en-US" altLang="zh-CN" dirty="0">
              <a:solidFill>
                <a:schemeClr val="tx1"/>
              </a:solidFill>
              <a:latin typeface="黑体 (Body)" charset="0"/>
              <a:ea typeface="+mn-ea"/>
              <a:cs typeface="黑体 (Body)" charset="0"/>
            </a:endParaRPr>
          </a:p>
        </p:txBody>
      </p:sp>
    </p:spTree>
    <p:custDataLst>
      <p:tags r:id="rId3"/>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10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100"/>
                                        <p:tgtEl>
                                          <p:spTgt spid="4">
                                            <p:txEl>
                                              <p:pRg st="0" end="0"/>
                                            </p:txEl>
                                          </p:spTgt>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2" dur="10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10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4" dur="100"/>
                                        <p:tgtEl>
                                          <p:spTgt spid="4">
                                            <p:txEl>
                                              <p:pRg st="1" end="1"/>
                                            </p:txEl>
                                          </p:spTgt>
                                        </p:tgtEl>
                                        <p:attrNameLst>
                                          <p:attrName>fill.type</p:attrName>
                                        </p:attrNameLst>
                                      </p:cBhvr>
                                      <p:to>
                                        <p:strVal val="solid"/>
                                      </p:to>
                                    </p:set>
                                  </p:childTnLst>
                                </p:cTn>
                              </p:par>
                              <p:par>
                                <p:cTn id="15" presetID="27" presetClass="entr" presetSubtype="0" fill="hold" grpId="0" nodeType="withEffect">
                                  <p:stCondLst>
                                    <p:cond delay="0"/>
                                  </p:stCondLst>
                                  <p:iterate type="lt">
                                    <p:tmPct val="50000"/>
                                  </p:iterate>
                                  <p:childTnLst>
                                    <p:set>
                                      <p:cBhvr>
                                        <p:cTn id="16"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17" dur="10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19" dur="100"/>
                                        <p:tgtEl>
                                          <p:spTgt spid="4">
                                            <p:txEl>
                                              <p:pRg st="2" end="2"/>
                                            </p:txEl>
                                          </p:spTgt>
                                        </p:tgtEl>
                                        <p:attrNameLst>
                                          <p:attrName>fill.type</p:attrName>
                                        </p:attrNameLst>
                                      </p:cBhvr>
                                      <p:to>
                                        <p:strVal val="solid"/>
                                      </p:to>
                                    </p:set>
                                  </p:childTnLst>
                                </p:cTn>
                              </p:par>
                              <p:par>
                                <p:cTn id="20" presetID="27" presetClass="entr" presetSubtype="0" fill="hold" grpId="0" nodeType="withEffect">
                                  <p:stCondLst>
                                    <p:cond delay="0"/>
                                  </p:stCondLst>
                                  <p:iterate type="lt">
                                    <p:tmPct val="50000"/>
                                  </p:iterate>
                                  <p:childTnLst>
                                    <p:set>
                                      <p:cBhvr>
                                        <p:cTn id="21"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22" dur="10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10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4" dur="100"/>
                                        <p:tgtEl>
                                          <p:spTgt spid="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Password Management</a:t>
            </a:r>
            <a:endParaRPr lang="en-US" altLang="zh-CN" dirty="0"/>
          </a:p>
        </p:txBody>
      </p:sp>
      <p:pic>
        <p:nvPicPr>
          <p:cNvPr id="2" name="Picture 1" descr="Step1"/>
          <p:cNvPicPr>
            <a:picLocks noChangeAspect="1"/>
          </p:cNvPicPr>
          <p:nvPr/>
        </p:nvPicPr>
        <p:blipFill>
          <a:blip r:embed="rId2"/>
          <a:stretch>
            <a:fillRect/>
          </a:stretch>
        </p:blipFill>
        <p:spPr>
          <a:xfrm>
            <a:off x="7274560" y="1691005"/>
            <a:ext cx="4079240" cy="4672330"/>
          </a:xfrm>
          <a:prstGeom prst="rect">
            <a:avLst/>
          </a:prstGeom>
        </p:spPr>
      </p:pic>
      <p:sp>
        <p:nvSpPr>
          <p:cNvPr id="3" name="文本框 3"/>
          <p:cNvSpPr txBox="1"/>
          <p:nvPr>
            <p:custDataLst>
              <p:tags r:id="rId3"/>
            </p:custDataLst>
          </p:nvPr>
        </p:nvSpPr>
        <p:spPr>
          <a:xfrm>
            <a:off x="838200" y="2360295"/>
            <a:ext cx="5074920" cy="400304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latin typeface="黑体 (Body)" charset="0"/>
                <a:ea typeface="+mn-ea"/>
                <a:cs typeface="黑体 (Body)" charset="0"/>
              </a:rPr>
              <a:t>It seems really simple. When you register, you choose your login and a password. They are saved to the database. Then when you log in, the server compares what you typed in the login box with the data from the database and if it’s equal, it lets you in.</a:t>
            </a:r>
            <a:endParaRPr lang="en-US" altLang="zh-CN" dirty="0">
              <a:latin typeface="黑体 (Body)" charset="0"/>
              <a:ea typeface="+mn-ea"/>
              <a:cs typeface="黑体 (Body)" charset="0"/>
            </a:endParaRPr>
          </a:p>
        </p:txBody>
      </p:sp>
      <p:sp>
        <p:nvSpPr>
          <p:cNvPr id="6" name="文本框 2"/>
          <p:cNvSpPr txBox="1"/>
          <p:nvPr>
            <p:custDataLst>
              <p:tags r:id="rId4"/>
            </p:custDataLst>
          </p:nvPr>
        </p:nvSpPr>
        <p:spPr>
          <a:xfrm>
            <a:off x="838200" y="1701165"/>
            <a:ext cx="4164965" cy="659130"/>
          </a:xfrm>
          <a:prstGeom prst="rect">
            <a:avLst/>
          </a:prstGeom>
        </p:spPr>
        <p:txBody>
          <a:bodyPr vert="horz" lIns="91440" tIns="45720" rIns="91440" bIns="45720" rtlCol="0" anchor="t" anchorCtr="0">
            <a:normAutofit/>
          </a:bodyPr>
          <a:lstStyle>
            <a:defPPr>
              <a:defRPr lang="zh-CN"/>
            </a:defPPr>
            <a:lvl1pPr>
              <a:defRPr sz="2800">
                <a:solidFill>
                  <a:schemeClr val="accent1">
                    <a:lumMod val="75000"/>
                  </a:schemeClr>
                </a:solidFill>
                <a:latin typeface="+mj-lt"/>
                <a:ea typeface="+mj-ea"/>
                <a:cs typeface="+mj-cs"/>
              </a:defRPr>
            </a:lvl1pPr>
          </a:lstStyle>
          <a:p>
            <a:r>
              <a:rPr lang="en-US" altLang="zh-CN" sz="3200" dirty="0">
                <a:latin typeface="黑体 (Headings)" charset="0"/>
                <a:cs typeface="黑体 (Headings)" charset="0"/>
              </a:rPr>
              <a:t>How does it work?</a:t>
            </a:r>
            <a:endParaRPr lang="en-US" altLang="zh-CN" sz="3200" dirty="0">
              <a:latin typeface="黑体 (Headings)" charset="0"/>
              <a:cs typeface="黑体 (Headings)" charset="0"/>
            </a:endParaRPr>
          </a:p>
        </p:txBody>
      </p:sp>
    </p:spTree>
    <p:custDataLst>
      <p:tags r:id="rId5"/>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dirty="0"/>
              <a:t>What if you get hacked?</a:t>
            </a:r>
            <a:endParaRPr lang="en-US" altLang="zh-CN" dirty="0"/>
          </a:p>
        </p:txBody>
      </p:sp>
      <p:sp>
        <p:nvSpPr>
          <p:cNvPr id="4" name="文本框 3"/>
          <p:cNvSpPr txBox="1"/>
          <p:nvPr>
            <p:custDataLst>
              <p:tags r:id="rId2"/>
            </p:custDataLst>
          </p:nvPr>
        </p:nvSpPr>
        <p:spPr>
          <a:xfrm>
            <a:off x="838200" y="1786255"/>
            <a:ext cx="10516235" cy="1498600"/>
          </a:xfrm>
          <a:prstGeom prst="rect">
            <a:avLst/>
          </a:prstGeom>
        </p:spPr>
        <p:txBody>
          <a:bodyPr vert="horz" lIns="91440" tIns="45720" rIns="91440" bIns="45720" rtlCol="0">
            <a:normAutofit/>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en-US" altLang="zh-CN" dirty="0">
                <a:solidFill>
                  <a:schemeClr val="tx1"/>
                </a:solidFill>
                <a:latin typeface="黑体 (Body)" charset="0"/>
                <a:ea typeface="+mn-ea"/>
                <a:cs typeface="黑体 (Body)" charset="0"/>
              </a:rPr>
              <a:t>They hacked one password, the one to your DB, and they have got access to all accounts created in your service. </a:t>
            </a:r>
            <a:endParaRPr lang="en-US" altLang="zh-CN" dirty="0">
              <a:solidFill>
                <a:schemeClr val="tx1"/>
              </a:solidFill>
              <a:latin typeface="黑体 (Body)" charset="0"/>
              <a:ea typeface="+mn-ea"/>
              <a:cs typeface="黑体 (Body)" charset="0"/>
            </a:endParaRPr>
          </a:p>
          <a:p>
            <a:pPr>
              <a:lnSpc>
                <a:spcPct val="150000"/>
              </a:lnSpc>
            </a:pPr>
            <a:r>
              <a:rPr lang="en-US" altLang="zh-CN" dirty="0">
                <a:solidFill>
                  <a:schemeClr val="accent2">
                    <a:lumMod val="75000"/>
                  </a:schemeClr>
                </a:solidFill>
                <a:latin typeface="黑体 (Body)" charset="0"/>
                <a:ea typeface="+mn-ea"/>
                <a:cs typeface="黑体 (Body)" charset="0"/>
              </a:rPr>
              <a:t>https://plaintextoffenders.com/</a:t>
            </a:r>
            <a:endParaRPr lang="en-US" altLang="zh-CN" dirty="0">
              <a:solidFill>
                <a:schemeClr val="accent2">
                  <a:lumMod val="75000"/>
                </a:schemeClr>
              </a:solidFill>
              <a:latin typeface="黑体 (Body)" charset="0"/>
              <a:ea typeface="+mn-ea"/>
              <a:cs typeface="黑体 (Body)" charset="0"/>
            </a:endParaRPr>
          </a:p>
        </p:txBody>
      </p:sp>
      <p:pic>
        <p:nvPicPr>
          <p:cNvPr id="2" name="Picture 1" descr="DB1"/>
          <p:cNvPicPr>
            <a:picLocks noChangeAspect="1"/>
          </p:cNvPicPr>
          <p:nvPr/>
        </p:nvPicPr>
        <p:blipFill>
          <a:blip r:embed="rId3"/>
          <a:stretch>
            <a:fillRect/>
          </a:stretch>
        </p:blipFill>
        <p:spPr>
          <a:xfrm>
            <a:off x="1628140" y="3653790"/>
            <a:ext cx="8936990" cy="2271395"/>
          </a:xfrm>
          <a:prstGeom prst="rect">
            <a:avLst/>
          </a:prstGeom>
        </p:spPr>
      </p:pic>
    </p:spTree>
    <p:custDataLst>
      <p:tags r:id="rId4"/>
    </p:custData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4"/>
  <p:tag name="KSO_WM_UNIT_TYPE" val="a"/>
  <p:tag name="KSO_WM_UNIT_INDEX" val="1"/>
  <p:tag name="KSO_WM_UNIT_ID" val="custom164_31*a*1"/>
  <p:tag name="KSO_WM_UNIT_CLEAR" val="1"/>
  <p:tag name="KSO_WM_UNIT_LAYERLEVEL" val="1"/>
  <p:tag name="KSO_WM_UNIT_VALUE" val="10"/>
  <p:tag name="KSO_WM_UNIT_ISCONTENTSTITLE" val="0"/>
  <p:tag name="KSO_WM_UNIT_HIGHLIGHT" val="0"/>
  <p:tag name="KSO_WM_UNIT_COMPATIBLE" val="0"/>
  <p:tag name="KSO_WM_UNIT_PRESET_TEXT" val="THANKYOU"/>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2_1"/>
  <p:tag name="KSO_WM_UNIT_ID" val="custom160447_7*l_h_f*1_2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7*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1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2*f*1"/>
  <p:tag name="KSO_WM_UNIT_CLEAR" val="1"/>
  <p:tag name="KSO_WM_UNIT_LAYERLEVEL" val="1"/>
  <p:tag name="KSO_WM_UNIT_VALUE" val="231"/>
  <p:tag name="KSO_WM_UNIT_HIGHLIGHT" val="0"/>
  <p:tag name="KSO_WM_UNIT_COMPATIBLE" val="0"/>
  <p:tag name="KSO_WM_UNIT_PRESET_TEXT_INDEX" val="5"/>
  <p:tag name="KSO_WM_UNIT_PRESET_TEXT_LEN" val="232"/>
</p:tagLst>
</file>

<file path=ppt/tags/tag15.xml><?xml version="1.0" encoding="utf-8"?>
<p:tagLst xmlns:p="http://schemas.openxmlformats.org/presentationml/2006/main">
  <p:tag name="KSO_WM_TEMPLATE_CATEGORY" val="custom"/>
  <p:tag name="KSO_WM_TEMPLATE_INDEX" val="160447"/>
  <p:tag name="KSO_WM_TAG_VERSION" val="1.0"/>
  <p:tag name="KSO_WM_SLIDE_ID" val="custom160447_2"/>
  <p:tag name="KSO_WM_SLIDE_INDEX" val="2"/>
  <p:tag name="KSO_WM_SLIDE_ITEM_CNT" val="1"/>
  <p:tag name="KSO_WM_SLIDE_LAYOUT" val="a_f"/>
  <p:tag name="KSO_WM_SLIDE_LAYOUT_CNT" val="1_1"/>
  <p:tag name="KSO_WM_SLIDE_TYPE" val="text"/>
  <p:tag name="KSO_WM_BEAUTIFY_FLAG" val="#wm#"/>
  <p:tag name="KSO_WM_SLIDE_POSITION" val="66*147"/>
  <p:tag name="KSO_WM_SLIDE_SIZE" val="828*340"/>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7.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d"/>
  <p:tag name="KSO_WM_UNIT_INDEX" val="1"/>
  <p:tag name="KSO_WM_UNIT_ID" val="custom160447_4*d*1"/>
  <p:tag name="KSO_WM_UNIT_CLEAR" val="0"/>
  <p:tag name="KSO_WM_UNIT_LAYERLEVEL" val="1"/>
  <p:tag name="KSO_WM_UNIT_VALUE" val="1500*1713"/>
  <p:tag name="KSO_WM_UNIT_HIGHLIGHT" val="0"/>
  <p:tag name="KSO_WM_UNIT_COMPATIBLE" val="0"/>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xml><?xml version="1.0" encoding="utf-8"?>
<p:tagLst xmlns:p="http://schemas.openxmlformats.org/presentationml/2006/main">
  <p:tag name="KSO_WM_TAG_VERSION" val="1.0"/>
  <p:tag name="KSO_WM_TEMPLATE_CATEGORY" val="custom"/>
  <p:tag name="KSO_WM_TEMPLATE_INDEX" val="160447"/>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1.xml><?xml version="1.0" encoding="utf-8"?>
<p:tagLst xmlns:p="http://schemas.openxmlformats.org/presentationml/2006/main">
  <p:tag name="KSO_WM_TEMPLATE_CATEGORY" val="custom"/>
  <p:tag name="KSO_WM_TEMPLATE_INDEX" val="160447"/>
  <p:tag name="KSO_WM_TAG_VERSION" val="1.0"/>
  <p:tag name="KSO_WM_SLIDE_ID" val="custom160447_4"/>
  <p:tag name="KSO_WM_SLIDE_INDEX" val="4"/>
  <p:tag name="KSO_WM_SLIDE_ITEM_CNT" val="2"/>
  <p:tag name="KSO_WM_SLIDE_LAYOUT" val="a_f_d"/>
  <p:tag name="KSO_WM_SLIDE_LAYOUT_CNT" val="1_1_1"/>
  <p:tag name="KSO_WM_SLIDE_TYPE" val="text"/>
  <p:tag name="KSO_WM_BEAUTIFY_FLAG" val="#wm#"/>
  <p:tag name="KSO_WM_SLIDE_POSITION" val="65*58"/>
  <p:tag name="KSO_WM_SLIDE_SIZE" val="830*425"/>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2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TEMPLATE_CATEGORY" val="custom"/>
  <p:tag name="KSO_WM_TEMPLATE_INDEX" val="160447"/>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39.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1*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4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b"/>
  <p:tag name="KSO_WM_UNIT_INDEX" val="1"/>
  <p:tag name="KSO_WM_UNIT_ID" val="custom160447_1*b*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2.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5.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8.xml><?xml version="1.0" encoding="utf-8"?>
<p:tagLst xmlns:p="http://schemas.openxmlformats.org/presentationml/2006/main">
  <p:tag name="KSO_WM_TEMPLATE_CATEGORY" val="custom"/>
  <p:tag name="KSO_WM_TEMPLATE_INDEX" val="160447"/>
  <p:tag name="KSO_WM_TAG_VERSION" val="1.0"/>
  <p:tag name="KSO_WM_SLIDE_ID" val="custom160447_3"/>
  <p:tag name="KSO_WM_SLIDE_INDEX" val="3"/>
  <p:tag name="KSO_WM_SLIDE_ITEM_CNT" val="2"/>
  <p:tag name="KSO_WM_SLIDE_LAYOUT" val="a_f"/>
  <p:tag name="KSO_WM_SLIDE_LAYOUT_CNT" val="1_2"/>
  <p:tag name="KSO_WM_SLIDE_TYPE" val="text"/>
  <p:tag name="KSO_WM_BEAUTIFY_FLAG" val="#wm#"/>
  <p:tag name="KSO_WM_SLIDE_POSITION" val="66*152"/>
  <p:tag name="KSO_WM_SLIDE_SIZE" val="828*338"/>
</p:tagLst>
</file>

<file path=ppt/tags/tag59.xml><?xml version="1.0" encoding="utf-8"?>
<p:tagLst xmlns:p="http://schemas.openxmlformats.org/presentationml/2006/main">
  <p:tag name="KSO_WM_TAG_VERSION" val="1.0"/>
  <p:tag name="KSO_WM_BEAUTIFY_FLAG" val="#wm#"/>
  <p:tag name="KSO_WM_UNIT_TYPE" val="i"/>
  <p:tag name="KSO_WM_UNIT_ID" val="custom160447_26*i*0"/>
  <p:tag name="KSO_WM_TEMPLATE_CATEGORY" val="custom"/>
  <p:tag name="KSO_WM_TEMPLATE_INDEX" val="160447"/>
  <p:tag name="KSO_WM_UNIT_INDEX" val="0"/>
</p:tagLst>
</file>

<file path=ppt/tags/tag6.xml><?xml version="1.0" encoding="utf-8"?>
<p:tagLst xmlns:p="http://schemas.openxmlformats.org/presentationml/2006/main">
  <p:tag name="KSO_WM_TEMPLATE_THUMBS_INDEX" val="1、9、12、15、19、20、26、30、31"/>
  <p:tag name="KSO_WM_TEMPLATE_CATEGORY" val="custom"/>
  <p:tag name="KSO_WM_TEMPLATE_INDEX" val="160447"/>
  <p:tag name="KSO_WM_TAG_VERSION" val="1.0"/>
  <p:tag name="KSO_WM_SLIDE_ID" val="custom160447_1"/>
  <p:tag name="KSO_WM_SLIDE_INDEX" val="1"/>
  <p:tag name="KSO_WM_SLIDE_ITEM_CNT" val="2"/>
  <p:tag name="KSO_WM_SLIDE_LAYOUT" val="a_b"/>
  <p:tag name="KSO_WM_SLIDE_LAYOUT_CNT" val="1_1"/>
  <p:tag name="KSO_WM_SLIDE_TYPE" val="title"/>
  <p:tag name="KSO_WM_BEAUTIFY_FLAG" val="#wm#"/>
  <p:tag name="KSO_WM_SLIDE_MODEL_TYPE" val="cover"/>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
  <p:tag name="KSO_WM_UNIT_ID" val="custom160447_26*m_i*1_1"/>
  <p:tag name="KSO_WM_UNIT_CLEAR" val="1"/>
  <p:tag name="KSO_WM_UNIT_LAYERLEVEL" val="1_1"/>
  <p:tag name="KSO_WM_DIAGRAM_GROUP_CODE" val="m1-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26*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3_1"/>
  <p:tag name="KSO_WM_UNIT_ID" val="custom160447_26*m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2"/>
  <p:tag name="KSO_WM_UNIT_ID" val="custom160447_26*m_i*1_2"/>
  <p:tag name="KSO_WM_UNIT_CLEAR" val="1"/>
  <p:tag name="KSO_WM_UNIT_LAYERLEVEL" val="1_1"/>
  <p:tag name="KSO_WM_DIAGRAM_GROUP_CODE" val="m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3"/>
  <p:tag name="KSO_WM_UNIT_ID" val="custom160447_26*m_i*1_3"/>
  <p:tag name="KSO_WM_UNIT_CLEAR" val="1"/>
  <p:tag name="KSO_WM_UNIT_LAYERLEVEL" val="1_1"/>
  <p:tag name="KSO_WM_DIAGRAM_GROUP_CODE" val="m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4_1"/>
  <p:tag name="KSO_WM_UNIT_ID" val="custom160447_26*m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5"/>
  <p:tag name="KSO_WM_UNIT_ID" val="custom160447_26*m_i*1_5"/>
  <p:tag name="KSO_WM_UNIT_CLEAR" val="1"/>
  <p:tag name="KSO_WM_UNIT_LAYERLEVEL" val="1_1"/>
  <p:tag name="KSO_WM_DIAGRAM_GROUP_CODE" val="m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6"/>
  <p:tag name="KSO_WM_UNIT_ID" val="custom160447_26*m_i*1_6"/>
  <p:tag name="KSO_WM_UNIT_CLEAR" val="1"/>
  <p:tag name="KSO_WM_UNIT_LAYERLEVEL" val="1_1"/>
  <p:tag name="KSO_WM_DIAGRAM_GROUP_CODE" val="m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7"/>
  <p:tag name="KSO_WM_UNIT_ID" val="custom160447_26*m_i*1_7"/>
  <p:tag name="KSO_WM_UNIT_CLEAR" val="1"/>
  <p:tag name="KSO_WM_UNIT_LAYERLEVEL" val="1_1"/>
  <p:tag name="KSO_WM_DIAGRAM_GROUP_CODE" val="m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1"/>
  <p:tag name="KSO_WM_UNIT_ID" val="custom160447_7*l_i*1_1"/>
  <p:tag name="KSO_WM_UNIT_CLEAR" val="1"/>
  <p:tag name="KSO_WM_UNIT_LAYERLEVEL" val="1_1"/>
  <p:tag name="KSO_WM_DIAGRAM_GROUP_CODE" val="l1-1"/>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8"/>
  <p:tag name="KSO_WM_UNIT_ID" val="custom160447_26*m_i*1_8"/>
  <p:tag name="KSO_WM_UNIT_CLEAR" val="1"/>
  <p:tag name="KSO_WM_UNIT_LAYERLEVEL" val="1_1"/>
  <p:tag name="KSO_WM_DIAGRAM_GROUP_CODE" val="m1-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2_1"/>
  <p:tag name="KSO_WM_UNIT_ID" val="custom160447_26*m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h_f"/>
  <p:tag name="KSO_WM_UNIT_INDEX" val="1_1_1"/>
  <p:tag name="KSO_WM_UNIT_ID" val="custom160447_26*m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m1-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9"/>
  <p:tag name="KSO_WM_UNIT_ID" val="custom160447_26*m_i*1_9"/>
  <p:tag name="KSO_WM_UNIT_CLEAR" val="1"/>
  <p:tag name="KSO_WM_UNIT_LAYERLEVEL" val="1_1"/>
  <p:tag name="KSO_WM_DIAGRAM_GROUP_CODE" val="m1-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m_i"/>
  <p:tag name="KSO_WM_UNIT_INDEX" val="1_10"/>
  <p:tag name="KSO_WM_UNIT_ID" val="custom160447_26*m_i*1_10"/>
  <p:tag name="KSO_WM_UNIT_CLEAR" val="1"/>
  <p:tag name="KSO_WM_UNIT_LAYERLEVEL" val="1_1"/>
  <p:tag name="KSO_WM_DIAGRAM_GROUP_CODE" val="m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6.xml><?xml version="1.0" encoding="utf-8"?>
<p:tagLst xmlns:p="http://schemas.openxmlformats.org/presentationml/2006/main">
  <p:tag name="KSO_WM_TEMPLATE_CATEGORY" val="custom"/>
  <p:tag name="KSO_WM_TEMPLATE_INDEX" val="160447"/>
  <p:tag name="KSO_WM_TAG_VERSION" val="1.0"/>
  <p:tag name="KSO_WM_SLIDE_ID" val="custom160447_26"/>
  <p:tag name="KSO_WM_SLIDE_INDEX" val="26"/>
  <p:tag name="KSO_WM_SLIDE_ITEM_CNT" val="4"/>
  <p:tag name="KSO_WM_SLIDE_LAYOUT" val="a_m"/>
  <p:tag name="KSO_WM_SLIDE_LAYOUT_CNT" val="1_1"/>
  <p:tag name="KSO_WM_SLIDE_TYPE" val="text"/>
  <p:tag name="KSO_WM_BEAUTIFY_FLAG" val="#wm#"/>
  <p:tag name="KSO_WM_SLIDE_POSITION" val="200*135"/>
  <p:tag name="KSO_WM_SLIDE_SIZE" val="560*391"/>
  <p:tag name="KSO_WM_DIAGRAM_GROUP_CODE" val="m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79.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ENTRY"/>
  <p:tag name="ID" val="547122"/>
  <p:tag name="MH_ORDER" val="1"/>
  <p:tag name="KSO_WM_UNIT_TYPE" val="l_h_f"/>
  <p:tag name="KSO_WM_UNIT_INDEX" val="1_1_1"/>
  <p:tag name="KSO_WM_UNIT_ID" val="custom160447_7*l_h_f*1_1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2.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5.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88.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9*a*1"/>
  <p:tag name="KSO_WM_UNIT_CLEAR" val="1"/>
  <p:tag name="KSO_WM_UNIT_LAYERLEVEL" val="1"/>
  <p:tag name="KSO_WM_UNIT_ISCONTENTSTITLE" val="1"/>
  <p:tag name="KSO_WM_UNIT_VALUE" val="40"/>
  <p:tag name="KSO_WM_UNIT_HIGHLIGHT" val="0"/>
  <p:tag name="KSO_WM_UNIT_COMPATIBLE" val="0"/>
  <p:tag name="KSO_WM_UNIT_PRESET_TEXT_INDEX" val="3"/>
  <p:tag name="KSO_WM_UNIT_PRESET_TEXT_LEN" val="17"/>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47"/>
  <p:tag name="MH" val="20150430144634"/>
  <p:tag name="MH_LIBRARY" val="CONTENTS"/>
  <p:tag name="MH_TYPE" val="NUMBER"/>
  <p:tag name="ID" val="547122"/>
  <p:tag name="MH_ORDER" val="1"/>
  <p:tag name="KSO_WM_UNIT_TYPE" val="l_i"/>
  <p:tag name="KSO_WM_UNIT_INDEX" val="1_2"/>
  <p:tag name="KSO_WM_UNIT_ID" val="custom160447_7*l_i*1_2"/>
  <p:tag name="KSO_WM_UNIT_CLEAR" val="1"/>
  <p:tag name="KSO_WM_UNIT_LAYERLEVEL" val="1_1"/>
  <p:tag name="KSO_WM_DIAGRAM_GROUP_CODE" val="l1-1"/>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47"/>
  <p:tag name="KSO_WM_UNIT_TYPE" val="f"/>
  <p:tag name="KSO_WM_UNIT_INDEX" val="1"/>
  <p:tag name="KSO_WM_UNIT_ID" val="custom160447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91.xml><?xml version="1.0" encoding="utf-8"?>
<p:tagLst xmlns:p="http://schemas.openxmlformats.org/presentationml/2006/main">
  <p:tag name="MH" val="20150430144634"/>
  <p:tag name="MH_LIBRARY" val="CONTENTS"/>
  <p:tag name="MH_AUTOCOLOR" val="TRUE"/>
  <p:tag name="MH_TYPE" val="CONTENTS"/>
  <p:tag name="ID" val="547122"/>
  <p:tag name="KSO_WM_TEMPLATE_CATEGORY" val="custom"/>
  <p:tag name="KSO_WM_TEMPLATE_INDEX" val="160447"/>
  <p:tag name="KSO_WM_TAG_VERSION" val="1.0"/>
  <p:tag name="KSO_WM_SLIDE_ID" val="custom160447_9"/>
  <p:tag name="KSO_WM_SLIDE_INDEX" val="9"/>
  <p:tag name="KSO_WM_SLIDE_ITEM_CNT" val="4"/>
  <p:tag name="KSO_WM_SLIDE_LAYOUT" val="a_l"/>
  <p:tag name="KSO_WM_SLIDE_LAYOUT_CNT" val="1_1"/>
  <p:tag name="KSO_WM_SLIDE_TYPE" val="contents"/>
  <p:tag name="KSO_WM_BEAUTIFY_FLAG" val="#wm#"/>
  <p:tag name="KSO_WM_SLIDE_POSITION" val="195*198"/>
  <p:tag name="KSO_WM_SLIDE_SIZE" val="338*260"/>
  <p:tag name="KSO_WM_DIAGRAM_GROUP_CODE" val="l1-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47"/>
  <p:tag name="KSO_WM_UNIT_TYPE" val="a"/>
  <p:tag name="KSO_WM_UNIT_INDEX" val="1"/>
  <p:tag name="KSO_WM_UNIT_ID" val="custom160447_31*a*1"/>
  <p:tag name="KSO_WM_UNIT_CLEAR" val="1"/>
  <p:tag name="KSO_WM_UNIT_LAYERLEVEL" val="1"/>
  <p:tag name="KSO_WM_UNIT_VALUE" val="8"/>
  <p:tag name="KSO_WM_UNIT_ISCONTENTSTITLE" val="0"/>
  <p:tag name="KSO_WM_UNIT_HIGHLIGHT" val="0"/>
  <p:tag name="KSO_WM_UNIT_COMPATIBLE" val="0"/>
  <p:tag name="KSO_WM_UNIT_PRESET_TEXT" val="THANKYOU"/>
</p:tagLst>
</file>

<file path=ppt/tags/tag93.xml><?xml version="1.0" encoding="utf-8"?>
<p:tagLst xmlns:p="http://schemas.openxmlformats.org/presentationml/2006/main">
  <p:tag name="KSO_WM_TEMPLATE_CATEGORY" val="custom"/>
  <p:tag name="KSO_WM_TEMPLATE_INDEX" val="160447"/>
  <p:tag name="KSO_WM_TAG_VERSION" val="1.0"/>
  <p:tag name="KSO_WM_SLIDE_ID" val="custom160447_31"/>
  <p:tag name="KSO_WM_SLIDE_INDEX" val="31"/>
  <p:tag name="KSO_WM_SLIDE_ITEM_CNT" val="1"/>
  <p:tag name="KSO_WM_SLIDE_LAYOUT" val="a"/>
  <p:tag name="KSO_WM_SLIDE_LAYOUT_CNT" val="1"/>
  <p:tag name="KSO_WM_SLIDE_TYPE" val="endPage"/>
  <p:tag name="KSO_WM_BEAUTIFY_FLAG" val="#wm#"/>
</p:tagLst>
</file>

<file path=ppt/theme/theme1.xml><?xml version="1.0" encoding="utf-8"?>
<a:theme xmlns:a="http://schemas.openxmlformats.org/drawingml/2006/main" name="A000120140530A79PPBG">
  <a:themeElements>
    <a:clrScheme name="160164.164">
      <a:dk1>
        <a:srgbClr val="47494B"/>
      </a:dk1>
      <a:lt1>
        <a:srgbClr val="FFFFFF"/>
      </a:lt1>
      <a:dk2>
        <a:srgbClr val="454749"/>
      </a:dk2>
      <a:lt2>
        <a:srgbClr val="FFFFFF"/>
      </a:lt2>
      <a:accent1>
        <a:srgbClr val="887DCD"/>
      </a:accent1>
      <a:accent2>
        <a:srgbClr val="6F8BC9"/>
      </a:accent2>
      <a:accent3>
        <a:srgbClr val="BA88C2"/>
      </a:accent3>
      <a:accent4>
        <a:srgbClr val="84ADE4"/>
      </a:accent4>
      <a:accent5>
        <a:srgbClr val="9D939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7178</Words>
  <Application>WPS Presentation</Application>
  <PresentationFormat>宽屏</PresentationFormat>
  <Paragraphs>175</Paragraphs>
  <Slides>23</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SimSun</vt:lpstr>
      <vt:lpstr>Wingdings</vt:lpstr>
      <vt:lpstr>幼圆</vt:lpstr>
      <vt:lpstr>STSong</vt:lpstr>
      <vt:lpstr>黑体</vt:lpstr>
      <vt:lpstr>Heiti SC</vt:lpstr>
      <vt:lpstr>Calibri</vt:lpstr>
      <vt:lpstr>Helvetica Neue</vt:lpstr>
      <vt:lpstr>Songti SC</vt:lpstr>
      <vt:lpstr>黑体 (Body)</vt:lpstr>
      <vt:lpstr>PingFang SC</vt:lpstr>
      <vt:lpstr>黑体 (Headings)</vt:lpstr>
      <vt:lpstr>微软雅黑</vt:lpstr>
      <vt:lpstr>Arial Unicode MS</vt:lpstr>
      <vt:lpstr>A000120140530A79PPBG</vt:lpstr>
      <vt:lpstr>Password Management and  Hashing Algorithms</vt:lpstr>
      <vt:lpstr>PowerPoint 演示文稿</vt:lpstr>
      <vt:lpstr>Password Management</vt:lpstr>
      <vt:lpstr>Nokia VitalSuite®</vt:lpstr>
      <vt:lpstr>PowerPoint 演示文稿</vt:lpstr>
      <vt:lpstr>GDPR Compliance</vt:lpstr>
      <vt:lpstr>Password Management</vt:lpstr>
      <vt:lpstr>Password Management</vt:lpstr>
      <vt:lpstr>What if you get hacked?</vt:lpstr>
      <vt:lpstr>What can we do to strengthen our defense?</vt:lpstr>
      <vt:lpstr>What can we do to strengthen our defense?</vt:lpstr>
      <vt:lpstr>What is the problem with Encrypting?</vt:lpstr>
      <vt:lpstr>Hashing</vt:lpstr>
      <vt:lpstr>Hashing</vt:lpstr>
      <vt:lpstr>Hashing Algorithims</vt:lpstr>
      <vt:lpstr>Hashing Algorithims</vt:lpstr>
      <vt:lpstr>Hashing Algorithims</vt:lpstr>
      <vt:lpstr>PowerPoint 演示文稿</vt:lpstr>
      <vt:lpstr>PowerPoint 演示文稿</vt:lpstr>
      <vt:lpstr>PowerPoint 演示文稿</vt:lpstr>
      <vt:lpstr>PowerPoint 演示文稿</vt:lpstr>
      <vt:lpstr>PowerPoint 演示文稿</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long.n</cp:lastModifiedBy>
  <cp:revision>368</cp:revision>
  <dcterms:created xsi:type="dcterms:W3CDTF">2020-08-04T09:29:43Z</dcterms:created>
  <dcterms:modified xsi:type="dcterms:W3CDTF">2020-08-04T09:29:43Z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1033-2.3.0.3826</vt:lpwstr>
  </property>
</Properties>
</file>